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56" r:id="rId2"/>
    <p:sldId id="337" r:id="rId3"/>
    <p:sldId id="350" r:id="rId4"/>
    <p:sldId id="352" r:id="rId5"/>
    <p:sldId id="353" r:id="rId6"/>
    <p:sldId id="259" r:id="rId7"/>
    <p:sldId id="351" r:id="rId8"/>
    <p:sldId id="260" r:id="rId9"/>
    <p:sldId id="327" r:id="rId10"/>
    <p:sldId id="354" r:id="rId11"/>
    <p:sldId id="339" r:id="rId12"/>
    <p:sldId id="344" r:id="rId13"/>
    <p:sldId id="355" r:id="rId14"/>
    <p:sldId id="345" r:id="rId15"/>
    <p:sldId id="356" r:id="rId16"/>
    <p:sldId id="346" r:id="rId17"/>
    <p:sldId id="357" r:id="rId18"/>
    <p:sldId id="347" r:id="rId19"/>
    <p:sldId id="358" r:id="rId20"/>
    <p:sldId id="348" r:id="rId21"/>
    <p:sldId id="359" r:id="rId22"/>
    <p:sldId id="349" r:id="rId23"/>
    <p:sldId id="342" r:id="rId24"/>
    <p:sldId id="341" r:id="rId25"/>
    <p:sldId id="340" r:id="rId26"/>
    <p:sldId id="361" r:id="rId27"/>
    <p:sldId id="360" r:id="rId28"/>
    <p:sldId id="343"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varScale="1">
        <p:scale>
          <a:sx n="84" d="100"/>
          <a:sy n="84" d="100"/>
        </p:scale>
        <p:origin x="-1378"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D106D0-6698-4EE5-935F-F29CC173E2C2}" type="datetimeFigureOut">
              <a:rPr lang="el-GR" smtClean="0"/>
              <a:pPr/>
              <a:t>18/9/2016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5CA59F-1FC6-468E-9481-28FB45C1477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39A2CA39-4700-4BFC-8D71-7FFA1C75C7BF}" type="datetime1">
              <a:rPr lang="el-GR" smtClean="0"/>
              <a:pPr/>
              <a:t>18/9/2016</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441C1738-DCDA-48B1-8859-837F90235290}"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3A13116-F515-404E-85E0-A4B93E689778}" type="datetime1">
              <a:rPr lang="el-GR" smtClean="0"/>
              <a:pPr/>
              <a:t>18/9/2016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857B443-04AA-4746-B9D1-BA3EAE7DDAA1}" type="datetime1">
              <a:rPr lang="el-GR" smtClean="0"/>
              <a:pPr/>
              <a:t>18/9/2016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12AC79A2-85E0-4E1D-9BE9-07148F84F2E7}" type="datetime1">
              <a:rPr lang="el-GR" smtClean="0"/>
              <a:pPr/>
              <a:t>18/9/2016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F5A0B51-07CD-4A2C-A5E6-625CE6DE9680}" type="datetime1">
              <a:rPr lang="el-GR" smtClean="0"/>
              <a:pPr/>
              <a:t>18/9/2016</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441C1738-DCDA-48B1-8859-837F9023529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AE1C0FA9-2C7E-4F45-9825-A33E721681FD}" type="datetime1">
              <a:rPr lang="el-GR" smtClean="0"/>
              <a:pPr/>
              <a:t>18/9/2016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160F9DA1-7457-4FCB-B855-839213272805}" type="datetime1">
              <a:rPr lang="el-GR" smtClean="0"/>
              <a:pPr/>
              <a:t>18/9/2016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598F153-643D-4454-BA93-9EB7A23543C6}" type="datetime1">
              <a:rPr lang="el-GR" smtClean="0"/>
              <a:pPr/>
              <a:t>18/9/2016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F48F84D-1E0C-431B-9DF7-2DA06F3D6F68}" type="datetime1">
              <a:rPr lang="el-GR" smtClean="0"/>
              <a:pPr/>
              <a:t>18/9/2016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49AD9A6-4A07-4798-8C96-24F37DF23984}" type="datetime1">
              <a:rPr lang="el-GR" smtClean="0"/>
              <a:pPr/>
              <a:t>18/9/2016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1C1738-DCDA-48B1-8859-837F90235290}"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A96111A-F8E3-4660-863E-953E0824F8B6}" type="datetime1">
              <a:rPr lang="el-GR" smtClean="0"/>
              <a:pPr/>
              <a:t>18/9/2016</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441C1738-DCDA-48B1-8859-837F90235290}"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9FB5B8-8FD5-4659-9A50-4397F29BBC1A}" type="datetime1">
              <a:rPr lang="el-GR" smtClean="0"/>
              <a:pPr/>
              <a:t>18/9/2016</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41C1738-DCDA-48B1-8859-837F9023529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aesop.iep.edu.gr/node/6289" TargetMode="External"/><Relationship Id="rId2" Type="http://schemas.openxmlformats.org/officeDocument/2006/relationships/hyperlink" Target="http://aesop.iep.edu.gr/node/5875" TargetMode="External"/><Relationship Id="rId1" Type="http://schemas.openxmlformats.org/officeDocument/2006/relationships/slideLayout" Target="../slideLayouts/slideLayout2.xml"/><Relationship Id="rId5" Type="http://schemas.openxmlformats.org/officeDocument/2006/relationships/hyperlink" Target="http://ergastiriophilosophias.blogspot.gr/2014/09/blog-post.html" TargetMode="External"/><Relationship Id="rId4" Type="http://schemas.openxmlformats.org/officeDocument/2006/relationships/hyperlink" Target="http://aesop.iep.edu.gr/node/11721"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043608" y="3717032"/>
            <a:ext cx="7632848" cy="2160240"/>
          </a:xfrm>
          <a:solidFill>
            <a:schemeClr val="accent3">
              <a:lumMod val="40000"/>
              <a:lumOff val="60000"/>
            </a:schemeClr>
          </a:solidFill>
          <a:ln>
            <a:solidFill>
              <a:srgbClr val="C00000"/>
            </a:solidFill>
          </a:ln>
        </p:spPr>
        <p:txBody>
          <a:bodyPr>
            <a:normAutofit fontScale="62500" lnSpcReduction="20000"/>
          </a:bodyPr>
          <a:lstStyle/>
          <a:p>
            <a:endParaRPr lang="el-GR" sz="4000" b="1" i="1" dirty="0" smtClean="0">
              <a:solidFill>
                <a:schemeClr val="tx1"/>
              </a:solidFill>
            </a:endParaRPr>
          </a:p>
          <a:p>
            <a:r>
              <a:rPr lang="el-GR" sz="4000" b="1" i="1" dirty="0" smtClean="0">
                <a:solidFill>
                  <a:schemeClr val="tx1"/>
                </a:solidFill>
              </a:rPr>
              <a:t>ΦΙΛΟΣΟΦΙΑ</a:t>
            </a:r>
            <a:endParaRPr lang="el-GR" sz="4000" b="1" dirty="0">
              <a:solidFill>
                <a:schemeClr val="tx1"/>
              </a:solidFill>
            </a:endParaRPr>
          </a:p>
          <a:p>
            <a:r>
              <a:rPr lang="el-GR" sz="4000" b="1" dirty="0" smtClean="0">
                <a:solidFill>
                  <a:schemeClr val="tx1"/>
                </a:solidFill>
              </a:rPr>
              <a:t>ΓΕΝΙΚΟ </a:t>
            </a:r>
            <a:r>
              <a:rPr lang="el-GR" sz="4000" b="1" dirty="0">
                <a:solidFill>
                  <a:schemeClr val="tx1"/>
                </a:solidFill>
              </a:rPr>
              <a:t>ΛΥΚΕΙΟ (ΗΜΕΡΗΣΙΟ- ΕΣΠΕΡΙΝΟ)</a:t>
            </a:r>
          </a:p>
          <a:p>
            <a:r>
              <a:rPr lang="el-GR" sz="4000" dirty="0" smtClean="0">
                <a:solidFill>
                  <a:schemeClr val="tx1"/>
                </a:solidFill>
              </a:rPr>
              <a:t>Τάξη Β</a:t>
            </a:r>
            <a:r>
              <a:rPr lang="el-GR" dirty="0" smtClean="0">
                <a:solidFill>
                  <a:schemeClr val="tx1"/>
                </a:solidFill>
              </a:rPr>
              <a:t>΄</a:t>
            </a:r>
          </a:p>
          <a:p>
            <a:endParaRPr lang="el-GR" dirty="0" smtClean="0">
              <a:solidFill>
                <a:schemeClr val="tx1"/>
              </a:solidFill>
            </a:endParaRPr>
          </a:p>
          <a:p>
            <a:pPr algn="r"/>
            <a:r>
              <a:rPr lang="el-GR" dirty="0" smtClean="0">
                <a:solidFill>
                  <a:schemeClr val="tx1"/>
                </a:solidFill>
              </a:rPr>
              <a:t>Ι.Π. Αμπελάς, Δρ Φιλοσοφίας</a:t>
            </a:r>
            <a:endParaRPr lang="el-GR" dirty="0">
              <a:solidFill>
                <a:schemeClr val="tx1"/>
              </a:solidFill>
            </a:endParaRPr>
          </a:p>
        </p:txBody>
      </p:sp>
      <p:sp>
        <p:nvSpPr>
          <p:cNvPr id="2" name="1 - Τίτλος"/>
          <p:cNvSpPr>
            <a:spLocks noGrp="1"/>
          </p:cNvSpPr>
          <p:nvPr>
            <p:ph type="ctrTitle"/>
          </p:nvPr>
        </p:nvSpPr>
        <p:spPr>
          <a:xfrm>
            <a:off x="179512" y="1556792"/>
            <a:ext cx="8784976" cy="1470025"/>
          </a:xfrm>
          <a:noFill/>
        </p:spPr>
        <p:txBody>
          <a:bodyPr>
            <a:normAutofit/>
          </a:bodyPr>
          <a:lstStyle/>
          <a:p>
            <a:r>
              <a:rPr lang="el-GR" b="1" dirty="0" smtClean="0"/>
              <a:t>Αναδιάρθρωση και </a:t>
            </a:r>
            <a:r>
              <a:rPr lang="el-GR" b="1" dirty="0" err="1" smtClean="0"/>
              <a:t>εξορθολογισμός</a:t>
            </a:r>
            <a:r>
              <a:rPr lang="el-GR" b="1" dirty="0" smtClean="0"/>
              <a:t> διδακτέας </a:t>
            </a:r>
            <a:r>
              <a:rPr lang="el-GR" b="1" dirty="0"/>
              <a:t>ύλης</a:t>
            </a:r>
            <a:r>
              <a:rPr lang="el-GR" b="1" dirty="0" smtClean="0"/>
              <a:t> </a:t>
            </a:r>
            <a:endParaRPr lang="el-G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10</a:t>
            </a:fld>
            <a:endParaRPr lang="el-GR" dirty="0">
              <a:solidFill>
                <a:schemeClr val="tx1"/>
              </a:solidFill>
            </a:endParaRPr>
          </a:p>
        </p:txBody>
      </p:sp>
      <p:sp>
        <p:nvSpPr>
          <p:cNvPr id="3" name="2 - Θέση περιεχομένου"/>
          <p:cNvSpPr>
            <a:spLocks noGrp="1"/>
          </p:cNvSpPr>
          <p:nvPr>
            <p:ph sz="quarter" idx="1"/>
          </p:nvPr>
        </p:nvSpPr>
        <p:spPr>
          <a:xfrm>
            <a:off x="457200" y="692696"/>
            <a:ext cx="8229600" cy="5433467"/>
          </a:xfrm>
          <a:solidFill>
            <a:schemeClr val="bg2">
              <a:lumMod val="90000"/>
            </a:schemeClr>
          </a:solidFill>
          <a:ln>
            <a:solidFill>
              <a:srgbClr val="C00000"/>
            </a:solidFill>
          </a:ln>
        </p:spPr>
        <p:txBody>
          <a:bodyPr anchor="ctr">
            <a:normAutofit fontScale="77500" lnSpcReduction="20000"/>
          </a:bodyPr>
          <a:lstStyle/>
          <a:p>
            <a:pPr algn="ctr">
              <a:lnSpc>
                <a:spcPct val="120000"/>
              </a:lnSpc>
              <a:buNone/>
            </a:pPr>
            <a:r>
              <a:rPr lang="el-GR" sz="3600" b="1" dirty="0" smtClean="0"/>
              <a:t>Για την επίτευξη των παραπάνω δίνεται έμφαση περισσότερο στην </a:t>
            </a:r>
          </a:p>
          <a:p>
            <a:pPr algn="ctr">
              <a:lnSpc>
                <a:spcPct val="120000"/>
              </a:lnSpc>
              <a:buNone/>
            </a:pPr>
            <a:r>
              <a:rPr lang="el-GR" sz="3600" b="1" u="sng" dirty="0" smtClean="0"/>
              <a:t>Πρακτική</a:t>
            </a:r>
            <a:r>
              <a:rPr lang="el-GR" sz="3600" b="1" dirty="0" smtClean="0"/>
              <a:t> Φιλοσοφία </a:t>
            </a:r>
          </a:p>
          <a:p>
            <a:pPr algn="ctr">
              <a:lnSpc>
                <a:spcPct val="120000"/>
              </a:lnSpc>
              <a:buNone/>
            </a:pPr>
            <a:r>
              <a:rPr lang="el-GR" sz="3600" b="1" dirty="0" smtClean="0"/>
              <a:t>(Ηθική, Πολιτική, Αισθητική) </a:t>
            </a:r>
          </a:p>
          <a:p>
            <a:pPr algn="ctr">
              <a:lnSpc>
                <a:spcPct val="120000"/>
              </a:lnSpc>
              <a:buNone/>
            </a:pPr>
            <a:r>
              <a:rPr lang="el-GR" sz="3600" b="1" dirty="0" smtClean="0"/>
              <a:t>και λιγότερο σε απαιτητικούς κλάδους της (Λογική, Οντολογία, Γνωσιολογία).</a:t>
            </a:r>
          </a:p>
          <a:p>
            <a:pPr algn="ctr">
              <a:lnSpc>
                <a:spcPct val="120000"/>
              </a:lnSpc>
              <a:buNone/>
            </a:pPr>
            <a:r>
              <a:rPr lang="el-GR" sz="2900" b="1" dirty="0" smtClean="0">
                <a:solidFill>
                  <a:srgbClr val="FF0000"/>
                </a:solidFill>
              </a:rPr>
              <a:t>Ωστόσο δεν λείπουν οι σχετικές αναφορές και επισημάνσεις και από αυτούς τους κλάδους π.χ. η αξιοποίηση της αντίθεσης Πλάτωνα-Αριστοτέλη τόσο σε γνωσιολογικό όσο και σε οντολογικό/μεταφυσικό επίπεδο ως απαρχή των προβληματισμό αυτού του είδους.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600" b="1" dirty="0" smtClean="0"/>
              <a:t>Η έκταση της διδακτέας ύλης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11</a:t>
            </a:fld>
            <a:endParaRPr lang="el-GR" dirty="0">
              <a:solidFill>
                <a:schemeClr val="tx1"/>
              </a:solidFill>
            </a:endParaRPr>
          </a:p>
        </p:txBody>
      </p:sp>
      <p:sp>
        <p:nvSpPr>
          <p:cNvPr id="3" name="2 - Θέση περιεχομένου"/>
          <p:cNvSpPr>
            <a:spLocks noGrp="1"/>
          </p:cNvSpPr>
          <p:nvPr>
            <p:ph sz="quarter" idx="1"/>
          </p:nvPr>
        </p:nvSpPr>
        <p:spPr>
          <a:xfrm>
            <a:off x="467544" y="2060848"/>
            <a:ext cx="8229600" cy="3600400"/>
          </a:xfrm>
        </p:spPr>
        <p:txBody>
          <a:bodyPr anchor="t">
            <a:normAutofit fontScale="77500" lnSpcReduction="20000"/>
          </a:bodyPr>
          <a:lstStyle/>
          <a:p>
            <a:pPr marL="742950" indent="-742950" algn="just">
              <a:lnSpc>
                <a:spcPct val="150000"/>
              </a:lnSpc>
              <a:spcBef>
                <a:spcPts val="0"/>
              </a:spcBef>
              <a:buFont typeface="+mj-lt"/>
              <a:buAutoNum type="arabicPeriod"/>
            </a:pPr>
            <a:r>
              <a:rPr lang="el-GR" sz="3600" dirty="0" smtClean="0"/>
              <a:t>Αναδιάταξη και αναμενόμενη μείωση της ύλης (προβλεπόμενες </a:t>
            </a:r>
            <a:r>
              <a:rPr lang="el-GR" sz="3600" dirty="0" err="1" smtClean="0"/>
              <a:t>διδ</a:t>
            </a:r>
            <a:r>
              <a:rPr lang="el-GR" sz="3600" dirty="0" smtClean="0"/>
              <a:t>. ώρες: ±46) </a:t>
            </a:r>
            <a:r>
              <a:rPr lang="el-GR" sz="3600" b="1" dirty="0" smtClean="0"/>
              <a:t>σελίδες ±90</a:t>
            </a:r>
            <a:r>
              <a:rPr lang="el-GR" sz="3600" dirty="0" smtClean="0"/>
              <a:t> (συμπεριλαμβανομένων εικόνων, πηγών κ.α.)</a:t>
            </a:r>
          </a:p>
          <a:p>
            <a:pPr marL="742950" indent="-742950" algn="just">
              <a:lnSpc>
                <a:spcPct val="150000"/>
              </a:lnSpc>
              <a:spcBef>
                <a:spcPts val="0"/>
              </a:spcBef>
              <a:buFont typeface="+mj-lt"/>
              <a:buAutoNum type="arabicPeriod"/>
            </a:pPr>
            <a:r>
              <a:rPr lang="el-GR" sz="3600" dirty="0" smtClean="0"/>
              <a:t>Οργάνωση σε θεματικές ενότητες</a:t>
            </a:r>
          </a:p>
          <a:p>
            <a:pPr marL="742950" indent="-742950" algn="just">
              <a:lnSpc>
                <a:spcPct val="150000"/>
              </a:lnSpc>
              <a:spcBef>
                <a:spcPts val="0"/>
              </a:spcBef>
              <a:buFont typeface="+mj-lt"/>
              <a:buAutoNum type="arabicPeriod"/>
            </a:pPr>
            <a:r>
              <a:rPr lang="el-GR" sz="3600" dirty="0" smtClean="0"/>
              <a:t>Το σχολικό βιβλίο ως βιβλίο αναφοράς και όχι ως υλικό απομνημόνευσης</a:t>
            </a:r>
          </a:p>
          <a:p>
            <a:pPr marL="742950" indent="-742950" algn="just">
              <a:lnSpc>
                <a:spcPct val="150000"/>
              </a:lnSpc>
              <a:spcBef>
                <a:spcPts val="0"/>
              </a:spcBef>
              <a:buNone/>
            </a:pPr>
            <a:endParaRPr lang="el-GR" sz="3500" dirty="0" smtClean="0"/>
          </a:p>
          <a:p>
            <a:pPr algn="ctr">
              <a:spcBef>
                <a:spcPts val="0"/>
              </a:spcBef>
              <a:buNone/>
            </a:pPr>
            <a:endParaRPr lang="el-GR" sz="4000" dirty="0" smtClean="0"/>
          </a:p>
          <a:p>
            <a:pPr algn="ctr">
              <a:spcBef>
                <a:spcPts val="0"/>
              </a:spcBef>
              <a:buNone/>
            </a:pPr>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chor="t">
            <a:normAutofit fontScale="90000"/>
          </a:bodyPr>
          <a:lstStyle/>
          <a:p>
            <a:pPr algn="ctr"/>
            <a:r>
              <a:rPr lang="el-GR" sz="3100" b="1" i="1" dirty="0" smtClean="0"/>
              <a:t>Πρώτη Θ.Ε.-Εισαγωγή: Τι είναι η Φιλοσοφία και σε τι χρησιμεύει; </a:t>
            </a:r>
            <a:r>
              <a:rPr lang="el-GR" sz="3100" dirty="0" smtClean="0"/>
              <a:t>(± 7 </a:t>
            </a:r>
            <a:r>
              <a:rPr lang="el-GR" sz="3100" dirty="0" err="1" smtClean="0"/>
              <a:t>δ.ώρ</a:t>
            </a:r>
            <a:r>
              <a:rPr lang="el-GR" sz="3100" dirty="0" smtClean="0"/>
              <a:t>.) </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12</a:t>
            </a:fld>
            <a:endParaRPr lang="el-GR" dirty="0">
              <a:solidFill>
                <a:schemeClr val="tx1"/>
              </a:solidFill>
            </a:endParaRPr>
          </a:p>
        </p:txBody>
      </p:sp>
      <p:sp>
        <p:nvSpPr>
          <p:cNvPr id="3" name="2 - Θέση περιεχομένου"/>
          <p:cNvSpPr>
            <a:spLocks noGrp="1"/>
          </p:cNvSpPr>
          <p:nvPr>
            <p:ph sz="quarter" idx="1"/>
          </p:nvPr>
        </p:nvSpPr>
        <p:spPr>
          <a:xfrm>
            <a:off x="323528" y="1484784"/>
            <a:ext cx="4680520" cy="4680520"/>
          </a:xfrm>
        </p:spPr>
        <p:txBody>
          <a:bodyPr anchor="ctr">
            <a:normAutofit fontScale="32500" lnSpcReduction="20000"/>
          </a:bodyPr>
          <a:lstStyle/>
          <a:p>
            <a:pPr>
              <a:buNone/>
            </a:pPr>
            <a:endParaRPr lang="el-GR" sz="5800" b="1" u="sng" dirty="0" smtClean="0"/>
          </a:p>
          <a:p>
            <a:pPr>
              <a:buNone/>
            </a:pPr>
            <a:r>
              <a:rPr lang="el-GR" sz="5800" b="1" u="sng" dirty="0" smtClean="0"/>
              <a:t>ΚΕΦΑΛΑΙΟ 1</a:t>
            </a:r>
            <a:r>
              <a:rPr lang="el-GR" sz="5800" dirty="0" smtClean="0"/>
              <a:t>: </a:t>
            </a:r>
            <a:r>
              <a:rPr lang="el-GR" sz="5800" b="1" i="1" dirty="0" smtClean="0"/>
              <a:t>Ξεκινώντας από την απορία </a:t>
            </a:r>
          </a:p>
          <a:p>
            <a:pPr>
              <a:lnSpc>
                <a:spcPct val="120000"/>
              </a:lnSpc>
              <a:buNone/>
            </a:pPr>
            <a:r>
              <a:rPr lang="el-GR" sz="5800" dirty="0" smtClean="0"/>
              <a:t>Ενότητα    1: Η ιδιαιτερότητα της φιλοσοφικής σκέψης. </a:t>
            </a:r>
          </a:p>
          <a:p>
            <a:pPr>
              <a:lnSpc>
                <a:spcPct val="120000"/>
              </a:lnSpc>
              <a:buNone/>
            </a:pPr>
            <a:r>
              <a:rPr lang="el-GR" sz="5800" dirty="0" smtClean="0"/>
              <a:t>Ενότητα 2: Βασικοί στόχοι της φιλοσοφικής δραστηριότητας. </a:t>
            </a:r>
          </a:p>
          <a:p>
            <a:pPr>
              <a:lnSpc>
                <a:spcPct val="120000"/>
              </a:lnSpc>
              <a:buNone/>
            </a:pPr>
            <a:r>
              <a:rPr lang="el-GR" sz="5800" dirty="0" smtClean="0"/>
              <a:t>Ενότητα 3: Κλάδοι της φιλοσοφίας και επιστήμες: 1. Βασικοί κλάδοι της Φιλοσοφίας 3. Φιλοσοφία και επιστήμες.</a:t>
            </a:r>
          </a:p>
          <a:p>
            <a:pPr>
              <a:lnSpc>
                <a:spcPct val="120000"/>
              </a:lnSpc>
              <a:buNone/>
            </a:pPr>
            <a:r>
              <a:rPr lang="el-GR" sz="5800" dirty="0" smtClean="0"/>
              <a:t>Ενότητα 4: Φιλοσοφία και κοινωνία: 1. Αμφισβητήσεις της αξίας της φιλοσοφίας 2. Η χρησιμότητα της φιλοσοφίας. 	</a:t>
            </a:r>
          </a:p>
          <a:p>
            <a:endParaRPr lang="el-GR" dirty="0"/>
          </a:p>
        </p:txBody>
      </p:sp>
      <p:pic>
        <p:nvPicPr>
          <p:cNvPr id="7" name="6 - Θέση περιεχομένου" descr="773px-Sanzio_01.jpg"/>
          <p:cNvPicPr>
            <a:picLocks noGrp="1" noChangeAspect="1"/>
          </p:cNvPicPr>
          <p:nvPr>
            <p:ph sz="quarter" idx="2"/>
          </p:nvPr>
        </p:nvPicPr>
        <p:blipFill>
          <a:blip r:embed="rId2" cstate="print"/>
          <a:stretch>
            <a:fillRect/>
          </a:stretch>
        </p:blipFill>
        <p:spPr>
          <a:xfrm>
            <a:off x="5117580" y="2276872"/>
            <a:ext cx="3710811" cy="288032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fontScale="90000"/>
          </a:bodyPr>
          <a:lstStyle/>
          <a:p>
            <a:pPr algn="ctr"/>
            <a:r>
              <a:rPr lang="el-GR" sz="3600" b="1" dirty="0" smtClean="0"/>
              <a:t>Διδακτικές επισημάνσεις για την 1</a:t>
            </a:r>
            <a:r>
              <a:rPr lang="el-GR" sz="3600" b="1" baseline="30000" dirty="0" smtClean="0"/>
              <a:t>η</a:t>
            </a:r>
            <a:r>
              <a:rPr lang="el-GR" sz="3600" b="1" dirty="0" smtClean="0"/>
              <a:t> Θ.Ε.</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13</a:t>
            </a:fld>
            <a:endParaRPr lang="el-GR" dirty="0">
              <a:solidFill>
                <a:schemeClr val="tx1"/>
              </a:solidFill>
            </a:endParaRPr>
          </a:p>
        </p:txBody>
      </p:sp>
      <p:sp>
        <p:nvSpPr>
          <p:cNvPr id="3" name="2 - Θέση περιεχομένου"/>
          <p:cNvSpPr>
            <a:spLocks noGrp="1"/>
          </p:cNvSpPr>
          <p:nvPr>
            <p:ph sz="quarter" idx="1"/>
          </p:nvPr>
        </p:nvSpPr>
        <p:spPr>
          <a:xfrm>
            <a:off x="467544" y="1447800"/>
            <a:ext cx="8219256" cy="4572000"/>
          </a:xfrm>
        </p:spPr>
        <p:txBody>
          <a:bodyPr>
            <a:normAutofit/>
          </a:bodyPr>
          <a:lstStyle/>
          <a:p>
            <a:pPr algn="ctr">
              <a:buNone/>
            </a:pPr>
            <a:r>
              <a:rPr lang="el-GR" b="1" dirty="0" smtClean="0"/>
              <a:t>	Η διδακτική προσέγγιση είναι χρήσιμο:</a:t>
            </a:r>
          </a:p>
          <a:p>
            <a:pPr algn="just"/>
            <a:r>
              <a:rPr lang="el-GR" b="1" dirty="0" smtClean="0"/>
              <a:t> να εστιάσει στα κύρια σημεία των επιμέρους ενοτήτων</a:t>
            </a:r>
            <a:r>
              <a:rPr lang="el-GR" dirty="0" smtClean="0"/>
              <a:t>, χωρίς έμφαση στις λεπτομέρειες ώστε να περιοριστούν οι αλληλοεπικαλύψεις του βιβλίου</a:t>
            </a:r>
          </a:p>
          <a:p>
            <a:pPr algn="just"/>
            <a:r>
              <a:rPr lang="el-GR" b="1" dirty="0" smtClean="0"/>
              <a:t>να αξιοποιήσει τις πηγές και το εικαστικό υλικό</a:t>
            </a:r>
            <a:r>
              <a:rPr lang="el-GR" dirty="0" smtClean="0"/>
              <a:t> ως αφορμή συζήτησης και εμβάθυνσης </a:t>
            </a:r>
          </a:p>
          <a:p>
            <a:pPr>
              <a:buNone/>
            </a:pPr>
            <a:endParaRPr lang="el-GR" sz="2800" dirty="0" smtClean="0"/>
          </a:p>
          <a:p>
            <a:pPr algn="ctr">
              <a:buNone/>
            </a:pPr>
            <a:r>
              <a:rPr lang="el-GR" sz="2800" dirty="0" smtClean="0"/>
              <a:t>	</a:t>
            </a:r>
            <a:r>
              <a:rPr lang="el-GR" sz="2800" dirty="0" smtClean="0">
                <a:sym typeface="Wingdings"/>
              </a:rPr>
              <a:t> </a:t>
            </a:r>
            <a:r>
              <a:rPr lang="el-GR" sz="2800" dirty="0" smtClean="0"/>
              <a:t>Οι παραπάνω διδακτικές επισημάνσεις αποτελούν οδηγό και για τις υπόλοιπες θεματικές ενότητες.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chor="t">
            <a:normAutofit fontScale="90000"/>
          </a:bodyPr>
          <a:lstStyle/>
          <a:p>
            <a:pPr algn="ctr"/>
            <a:r>
              <a:rPr lang="el-GR" sz="3100" b="1" i="1" dirty="0" smtClean="0"/>
              <a:t>Δεύτερη Θ.Ε.: Η μεθοδολογία της Φιλοσοφίας – Επιχειρήματα </a:t>
            </a:r>
            <a:r>
              <a:rPr lang="el-GR" sz="3100" dirty="0" smtClean="0"/>
              <a:t>(± 4 </a:t>
            </a:r>
            <a:r>
              <a:rPr lang="el-GR" sz="3100" dirty="0" err="1" smtClean="0"/>
              <a:t>δ.ώρ</a:t>
            </a:r>
            <a:r>
              <a:rPr lang="el-GR" sz="3100" dirty="0" smtClean="0"/>
              <a:t>.) </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14</a:t>
            </a:fld>
            <a:endParaRPr lang="el-GR" dirty="0">
              <a:solidFill>
                <a:schemeClr val="tx1"/>
              </a:solidFill>
            </a:endParaRPr>
          </a:p>
        </p:txBody>
      </p:sp>
      <p:sp>
        <p:nvSpPr>
          <p:cNvPr id="3" name="2 - Θέση περιεχομένου"/>
          <p:cNvSpPr>
            <a:spLocks noGrp="1"/>
          </p:cNvSpPr>
          <p:nvPr>
            <p:ph sz="quarter" idx="1"/>
          </p:nvPr>
        </p:nvSpPr>
        <p:spPr>
          <a:xfrm>
            <a:off x="251520" y="1447800"/>
            <a:ext cx="4608512" cy="4789512"/>
          </a:xfrm>
        </p:spPr>
        <p:txBody>
          <a:bodyPr anchor="ctr">
            <a:normAutofit fontScale="55000" lnSpcReduction="20000"/>
          </a:bodyPr>
          <a:lstStyle/>
          <a:p>
            <a:pPr>
              <a:lnSpc>
                <a:spcPct val="110000"/>
              </a:lnSpc>
              <a:buNone/>
            </a:pPr>
            <a:endParaRPr lang="el-GR" sz="2900" b="1" u="sng" dirty="0" smtClean="0"/>
          </a:p>
          <a:p>
            <a:pPr>
              <a:lnSpc>
                <a:spcPct val="120000"/>
              </a:lnSpc>
              <a:buNone/>
            </a:pPr>
            <a:r>
              <a:rPr lang="el-GR" sz="3500" b="1" u="sng" dirty="0" smtClean="0"/>
              <a:t>ΚΕΦΑΛΑΙΟ 1</a:t>
            </a:r>
            <a:r>
              <a:rPr lang="el-GR" sz="3500" dirty="0" smtClean="0"/>
              <a:t>: </a:t>
            </a:r>
            <a:r>
              <a:rPr lang="el-GR" sz="3500" b="1" i="1" dirty="0" smtClean="0"/>
              <a:t>Ξεκινώντας από την απορία </a:t>
            </a:r>
          </a:p>
          <a:p>
            <a:pPr>
              <a:lnSpc>
                <a:spcPct val="120000"/>
              </a:lnSpc>
              <a:buNone/>
            </a:pPr>
            <a:r>
              <a:rPr lang="el-GR" sz="3500" dirty="0" smtClean="0"/>
              <a:t>Ενότητα 3: Κλάδοι της φιλοσοφίας και επιστήμες: 2. Επιχειρήματα (έγκυρο, ορθό, παραγωγικό, επαγωγικό </a:t>
            </a:r>
            <a:r>
              <a:rPr lang="el-GR" sz="3500" dirty="0" err="1" smtClean="0"/>
              <a:t>επιχειρήμα</a:t>
            </a:r>
            <a:r>
              <a:rPr lang="el-GR" sz="3500" dirty="0" smtClean="0"/>
              <a:t>) </a:t>
            </a:r>
          </a:p>
          <a:p>
            <a:pPr>
              <a:lnSpc>
                <a:spcPct val="120000"/>
              </a:lnSpc>
              <a:buNone/>
            </a:pPr>
            <a:r>
              <a:rPr lang="el-GR" sz="3500" b="1" u="sng" dirty="0" smtClean="0"/>
              <a:t>ΚΕΦΑΛΑΙΟ 2</a:t>
            </a:r>
            <a:r>
              <a:rPr lang="el-GR" sz="3500" dirty="0" smtClean="0"/>
              <a:t>: </a:t>
            </a:r>
            <a:r>
              <a:rPr lang="el-GR" sz="3500" b="1" i="1" dirty="0" smtClean="0"/>
              <a:t>Κατανοώντας τα πράγματα </a:t>
            </a:r>
          </a:p>
          <a:p>
            <a:pPr>
              <a:lnSpc>
                <a:spcPct val="120000"/>
              </a:lnSpc>
              <a:buNone/>
            </a:pPr>
            <a:r>
              <a:rPr lang="el-GR" sz="3500" dirty="0" smtClean="0"/>
              <a:t>Ενότητα 5: Αριστοτελική λογική: 1. Έννοιες (μόνο: πλάτος – βάθος έννοιας, γένος – είδος έννοιας, ειδοποιός διαφορά) 3. Συλλογισμοί (μόνο: ελάσσων όρος, μείζων όρος, μέσος όρος, προκείμενες, συμπέρασμα).	</a:t>
            </a:r>
          </a:p>
          <a:p>
            <a:pPr>
              <a:buNone/>
            </a:pPr>
            <a:endParaRPr lang="el-GR" dirty="0"/>
          </a:p>
        </p:txBody>
      </p:sp>
      <p:pic>
        <p:nvPicPr>
          <p:cNvPr id="7" name="6 - Θέση περιεχομένου" descr="aristotle3.jpg"/>
          <p:cNvPicPr>
            <a:picLocks noGrp="1" noChangeAspect="1"/>
          </p:cNvPicPr>
          <p:nvPr>
            <p:ph sz="quarter" idx="2"/>
          </p:nvPr>
        </p:nvPicPr>
        <p:blipFill>
          <a:blip r:embed="rId2" cstate="print"/>
          <a:stretch>
            <a:fillRect/>
          </a:stretch>
        </p:blipFill>
        <p:spPr>
          <a:xfrm>
            <a:off x="5564579" y="1844824"/>
            <a:ext cx="2900482" cy="3816424"/>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600" b="1" dirty="0" smtClean="0"/>
              <a:t>Διδακτικές επισημάνσεις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15</a:t>
            </a:fld>
            <a:endParaRPr lang="el-GR" dirty="0">
              <a:solidFill>
                <a:schemeClr val="tx1"/>
              </a:solidFill>
            </a:endParaRPr>
          </a:p>
        </p:txBody>
      </p:sp>
      <p:sp>
        <p:nvSpPr>
          <p:cNvPr id="3" name="2 - Θέση περιεχομένου"/>
          <p:cNvSpPr>
            <a:spLocks noGrp="1"/>
          </p:cNvSpPr>
          <p:nvPr>
            <p:ph sz="quarter" idx="1"/>
          </p:nvPr>
        </p:nvSpPr>
        <p:spPr>
          <a:xfrm>
            <a:off x="467544" y="1447800"/>
            <a:ext cx="8219256" cy="4572000"/>
          </a:xfrm>
        </p:spPr>
        <p:txBody>
          <a:bodyPr anchor="ctr">
            <a:normAutofit/>
          </a:bodyPr>
          <a:lstStyle/>
          <a:p>
            <a:pPr algn="just"/>
            <a:r>
              <a:rPr lang="el-GR" sz="2800" dirty="0" smtClean="0"/>
              <a:t>Η οργάνωση και η ακρίβεια του λόγου, η αποτελεσματικότητα του επιχειρήματος, η αποσαφήνιση των όρων είναι βασικά εργαλεία για τη φιλοσοφία, αλλά και γενικότερα την ανθρώπινη σκέψη. </a:t>
            </a:r>
          </a:p>
          <a:p>
            <a:pPr algn="just"/>
            <a:r>
              <a:rPr lang="el-GR" sz="2800" dirty="0" smtClean="0"/>
              <a:t>Σύντομες αναφορές, παραδείγματα, ασκήσεις εμπέδωσης.</a:t>
            </a:r>
          </a:p>
          <a:p>
            <a:pPr algn="just"/>
            <a:r>
              <a:rPr lang="el-GR" sz="2800" dirty="0" smtClean="0"/>
              <a:t>Έμφαση στην πρακτική διάσταση του θέματος</a:t>
            </a:r>
            <a:r>
              <a:rPr lang="el-GR" sz="2800" dirty="0" smtClean="0">
                <a:solidFill>
                  <a:srgbClr val="FF0000"/>
                </a:solidFill>
              </a:rPr>
              <a:t>.</a:t>
            </a:r>
            <a:endParaRPr lang="el-GR" sz="2800" dirty="0" smtClean="0"/>
          </a:p>
          <a:p>
            <a:pPr algn="just"/>
            <a:r>
              <a:rPr lang="el-GR" sz="2800" dirty="0" smtClean="0"/>
              <a:t>Σύνδεση με το μάθημα της Νεοελληνικής Γλώσσας</a:t>
            </a:r>
            <a:r>
              <a:rPr lang="el-GR" sz="2800" dirty="0" smtClean="0">
                <a:solidFill>
                  <a:srgbClr val="FF0000"/>
                </a:solidFill>
              </a:rPr>
              <a:t>.</a:t>
            </a:r>
            <a:endParaRPr lang="el-GR" sz="2800" dirty="0" smtClean="0"/>
          </a:p>
          <a:p>
            <a:pPr algn="just">
              <a:buNone/>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chor="t">
            <a:normAutofit fontScale="90000"/>
          </a:bodyPr>
          <a:lstStyle/>
          <a:p>
            <a:pPr algn="ctr"/>
            <a:r>
              <a:rPr lang="el-GR" sz="3100" b="1" i="1" dirty="0" smtClean="0"/>
              <a:t>Τρίτη Θ.Ε.: Κατανοώντας την πραγματικότητα: οι απόψεις του Πλάτωνα και του Αριστοτέλη για την πηγή της γνώσης </a:t>
            </a:r>
            <a:r>
              <a:rPr lang="el-GR" sz="3100" dirty="0" smtClean="0"/>
              <a:t>(± 8 </a:t>
            </a:r>
            <a:r>
              <a:rPr lang="el-GR" sz="3100" dirty="0" err="1" smtClean="0"/>
              <a:t>δ.ώρ</a:t>
            </a:r>
            <a:r>
              <a:rPr lang="el-GR" sz="3100" dirty="0" smtClean="0"/>
              <a:t>.)</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16</a:t>
            </a:fld>
            <a:endParaRPr lang="el-GR" dirty="0">
              <a:solidFill>
                <a:schemeClr val="tx1"/>
              </a:solidFill>
            </a:endParaRPr>
          </a:p>
        </p:txBody>
      </p:sp>
      <p:sp>
        <p:nvSpPr>
          <p:cNvPr id="3" name="2 - Θέση περιεχομένου"/>
          <p:cNvSpPr>
            <a:spLocks noGrp="1"/>
          </p:cNvSpPr>
          <p:nvPr>
            <p:ph sz="quarter" idx="1"/>
          </p:nvPr>
        </p:nvSpPr>
        <p:spPr>
          <a:xfrm>
            <a:off x="323528" y="1700808"/>
            <a:ext cx="5184576" cy="4464496"/>
          </a:xfrm>
        </p:spPr>
        <p:txBody>
          <a:bodyPr anchor="ctr">
            <a:normAutofit fontScale="47500" lnSpcReduction="20000"/>
          </a:bodyPr>
          <a:lstStyle/>
          <a:p>
            <a:pPr>
              <a:buNone/>
            </a:pPr>
            <a:endParaRPr lang="el-GR" b="1" u="sng" dirty="0" smtClean="0"/>
          </a:p>
          <a:p>
            <a:pPr>
              <a:lnSpc>
                <a:spcPct val="120000"/>
              </a:lnSpc>
              <a:buNone/>
            </a:pPr>
            <a:r>
              <a:rPr lang="el-GR" sz="4200" b="1" u="sng" dirty="0" smtClean="0"/>
              <a:t>ΚΕΦΑΛΑΙΟ 2</a:t>
            </a:r>
            <a:r>
              <a:rPr lang="el-GR" sz="4200" dirty="0" smtClean="0"/>
              <a:t>: </a:t>
            </a:r>
            <a:r>
              <a:rPr lang="el-GR" sz="4200" b="1" dirty="0" smtClean="0"/>
              <a:t>Κατανοώντας τα πράγματα </a:t>
            </a:r>
          </a:p>
          <a:p>
            <a:pPr>
              <a:lnSpc>
                <a:spcPct val="120000"/>
              </a:lnSpc>
              <a:buNone/>
            </a:pPr>
            <a:r>
              <a:rPr lang="el-GR" sz="4200" dirty="0" smtClean="0"/>
              <a:t>Ενότητα 2: Λέξεις, νόημα και καθολικές έννοιες (μόνο: ιδέες, δυϊσμός, καθόλου-καθολικές έννοιες).</a:t>
            </a:r>
          </a:p>
          <a:p>
            <a:pPr>
              <a:lnSpc>
                <a:spcPct val="120000"/>
              </a:lnSpc>
              <a:buNone/>
            </a:pPr>
            <a:r>
              <a:rPr lang="el-GR" sz="4200" b="1" u="sng" dirty="0" smtClean="0"/>
              <a:t>ΚΕΦΑΛΑΙΟ 3</a:t>
            </a:r>
            <a:r>
              <a:rPr lang="el-GR" sz="4200" dirty="0" smtClean="0"/>
              <a:t>: </a:t>
            </a:r>
            <a:r>
              <a:rPr lang="el-GR" sz="4200" b="1" dirty="0" smtClean="0"/>
              <a:t>Αναζητώντας τη γνώση </a:t>
            </a:r>
          </a:p>
          <a:p>
            <a:pPr>
              <a:lnSpc>
                <a:spcPct val="120000"/>
              </a:lnSpc>
              <a:buNone/>
            </a:pPr>
            <a:r>
              <a:rPr lang="el-GR" sz="4200" dirty="0" smtClean="0"/>
              <a:t>Ενότητα 3: Θεωρίες για την πηγή της γνώσης 1. Ορθολογισμός (μόνο: ορισμός, a </a:t>
            </a:r>
            <a:r>
              <a:rPr lang="el-GR" sz="4200" dirty="0" err="1" smtClean="0"/>
              <a:t>priori</a:t>
            </a:r>
            <a:r>
              <a:rPr lang="el-GR" sz="4200" dirty="0" smtClean="0"/>
              <a:t> /προεμπειρική γνώση, θεωρία της ανάμνησης [Πλάτων]), 2. Εμπειρισμός (μόνο: ορισμός, στοιχειώδεις πεποιθήσεις/ιδέες, πρωταρχική γνώση), επαγωγή (Αριστοτέλης).</a:t>
            </a:r>
          </a:p>
          <a:p>
            <a:pPr>
              <a:buNone/>
            </a:pPr>
            <a:endParaRPr lang="el-GR" b="1" dirty="0" smtClean="0"/>
          </a:p>
          <a:p>
            <a:pPr>
              <a:buNone/>
            </a:pPr>
            <a:endParaRPr lang="el-GR" dirty="0"/>
          </a:p>
        </p:txBody>
      </p:sp>
      <p:pic>
        <p:nvPicPr>
          <p:cNvPr id="7" name="6 - Θέση περιεχομένου" descr="Plato-raphael.jpg"/>
          <p:cNvPicPr>
            <a:picLocks noGrp="1" noChangeAspect="1"/>
          </p:cNvPicPr>
          <p:nvPr>
            <p:ph sz="quarter" idx="2"/>
          </p:nvPr>
        </p:nvPicPr>
        <p:blipFill>
          <a:blip r:embed="rId2" cstate="print"/>
          <a:stretch>
            <a:fillRect/>
          </a:stretch>
        </p:blipFill>
        <p:spPr>
          <a:xfrm>
            <a:off x="5883395" y="2403176"/>
            <a:ext cx="2721053" cy="2898032"/>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200" b="1" dirty="0" smtClean="0"/>
              <a:t>Διδακτικές επισημάνσεις</a:t>
            </a:r>
            <a:endParaRPr lang="el-GR" sz="32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pPr/>
              <a:t>17</a:t>
            </a:fld>
            <a:endParaRPr lang="el-GR"/>
          </a:p>
        </p:txBody>
      </p:sp>
      <p:sp>
        <p:nvSpPr>
          <p:cNvPr id="3" name="2 - Θέση περιεχομένου"/>
          <p:cNvSpPr>
            <a:spLocks noGrp="1"/>
          </p:cNvSpPr>
          <p:nvPr>
            <p:ph sz="quarter" idx="1"/>
          </p:nvPr>
        </p:nvSpPr>
        <p:spPr>
          <a:xfrm>
            <a:off x="457200" y="1268760"/>
            <a:ext cx="8229600" cy="4857403"/>
          </a:xfrm>
        </p:spPr>
        <p:txBody>
          <a:bodyPr>
            <a:noAutofit/>
          </a:bodyPr>
          <a:lstStyle/>
          <a:p>
            <a:pPr algn="just"/>
            <a:r>
              <a:rPr lang="el-GR" sz="2600" dirty="0" smtClean="0"/>
              <a:t>Ανάδειξη της θεμελιώδους για τη φιλοσοφία αλλά και την ευρωπαϊκή σκέψη της αντίθεσης Πλάτωνα-Αριστοτέλη </a:t>
            </a:r>
            <a:r>
              <a:rPr lang="el-GR" sz="2600" dirty="0" smtClean="0">
                <a:latin typeface="Lucida Sans Unicode"/>
                <a:cs typeface="Lucida Sans Unicode"/>
              </a:rPr>
              <a:t>⇨ </a:t>
            </a:r>
            <a:r>
              <a:rPr lang="el-GR" sz="2600" dirty="0" smtClean="0"/>
              <a:t>Μελέτη, σχολιασμός πηγών από έργα του Πλάτωνα και του Αριστοτέλη με οντολογικό και γνωσιολογικό ενδιαφέρον</a:t>
            </a:r>
          </a:p>
          <a:p>
            <a:pPr algn="just"/>
            <a:r>
              <a:rPr lang="el-GR" sz="2600" dirty="0" smtClean="0"/>
              <a:t>Αξιοποίηση του κινηματογράφου για την κατανόηση π.χ. του δυισμού του Πλάτωνα</a:t>
            </a:r>
          </a:p>
          <a:p>
            <a:pPr algn="just"/>
            <a:r>
              <a:rPr lang="el-GR" sz="2600" dirty="0" smtClean="0"/>
              <a:t>Αφορμή για διεπιστημονική/</a:t>
            </a:r>
            <a:r>
              <a:rPr lang="el-GR" sz="2600" dirty="0" err="1" smtClean="0"/>
              <a:t>διαθεματική</a:t>
            </a:r>
            <a:r>
              <a:rPr lang="el-GR" sz="2600" dirty="0" smtClean="0"/>
              <a:t> προσέγγιση φιλοσοφίας και μαθηματικών</a:t>
            </a:r>
          </a:p>
          <a:p>
            <a:pPr algn="just"/>
            <a:r>
              <a:rPr lang="el-GR" sz="2600" dirty="0" smtClean="0"/>
              <a:t>Ερεθίσματα ευρύτερου οντολογικού και γνωσιολογικού προβληματισμού </a:t>
            </a:r>
            <a:r>
              <a:rPr lang="el-GR" sz="2600" dirty="0" smtClean="0">
                <a:latin typeface="Lucida Sans Unicode"/>
                <a:cs typeface="Lucida Sans Unicode"/>
              </a:rPr>
              <a:t>⇨</a:t>
            </a:r>
            <a:r>
              <a:rPr lang="el-GR" sz="2600" dirty="0" smtClean="0">
                <a:cs typeface="Lucida Sans Unicode"/>
              </a:rPr>
              <a:t> Αφορμή για συζήτηση ή και ανάθεση εργασιών </a:t>
            </a:r>
            <a:endParaRPr lang="el-GR" sz="26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chor="t">
            <a:normAutofit fontScale="90000"/>
          </a:bodyPr>
          <a:lstStyle/>
          <a:p>
            <a:pPr algn="ctr"/>
            <a:r>
              <a:rPr lang="el-GR" sz="3100" b="1" i="1" dirty="0" smtClean="0"/>
              <a:t>Τέταρτη Θ.Ε.: Ηθική φιλοσοφία: πώς πρέπει να ζούμε; Αξίζει να είναι ηθικός κανείς σήμερα; </a:t>
            </a:r>
            <a:r>
              <a:rPr lang="el-GR" sz="3600" b="1" i="1" dirty="0" smtClean="0"/>
              <a:t/>
            </a:r>
            <a:br>
              <a:rPr lang="el-GR" sz="3600" b="1" i="1" dirty="0" smtClean="0"/>
            </a:br>
            <a:r>
              <a:rPr lang="el-GR" sz="3100" dirty="0" smtClean="0"/>
              <a:t>(± 14 δ. </a:t>
            </a:r>
            <a:r>
              <a:rPr lang="el-GR" sz="3100" dirty="0" err="1" smtClean="0"/>
              <a:t>ώρ</a:t>
            </a:r>
            <a:r>
              <a:rPr lang="el-GR" sz="3100" dirty="0" smtClean="0"/>
              <a:t>.) </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18</a:t>
            </a:fld>
            <a:endParaRPr lang="el-GR" dirty="0">
              <a:solidFill>
                <a:schemeClr val="tx1"/>
              </a:solidFill>
            </a:endParaRPr>
          </a:p>
        </p:txBody>
      </p:sp>
      <p:sp>
        <p:nvSpPr>
          <p:cNvPr id="3" name="2 - Θέση περιεχομένου"/>
          <p:cNvSpPr>
            <a:spLocks noGrp="1"/>
          </p:cNvSpPr>
          <p:nvPr>
            <p:ph sz="quarter" idx="1"/>
          </p:nvPr>
        </p:nvSpPr>
        <p:spPr>
          <a:xfrm>
            <a:off x="251520" y="1447800"/>
            <a:ext cx="4824536" cy="4789512"/>
          </a:xfrm>
        </p:spPr>
        <p:txBody>
          <a:bodyPr anchor="t">
            <a:normAutofit fontScale="40000" lnSpcReduction="20000"/>
          </a:bodyPr>
          <a:lstStyle/>
          <a:p>
            <a:pPr algn="ctr">
              <a:buNone/>
            </a:pPr>
            <a:endParaRPr lang="el-GR" sz="1600" dirty="0" smtClean="0"/>
          </a:p>
          <a:p>
            <a:pPr>
              <a:lnSpc>
                <a:spcPct val="120000"/>
              </a:lnSpc>
              <a:buNone/>
            </a:pPr>
            <a:r>
              <a:rPr lang="el-GR" sz="4500" b="1" u="sng" dirty="0" smtClean="0"/>
              <a:t>ΚΕΦΑΛΑΙΟ 6</a:t>
            </a:r>
            <a:r>
              <a:rPr lang="el-GR" sz="4500" dirty="0" smtClean="0"/>
              <a:t>: </a:t>
            </a:r>
            <a:r>
              <a:rPr lang="el-GR" sz="4500" b="1" i="1" dirty="0" smtClean="0"/>
              <a:t>Αξιολογώντας την πράξη </a:t>
            </a:r>
          </a:p>
          <a:p>
            <a:pPr>
              <a:lnSpc>
                <a:spcPct val="120000"/>
              </a:lnSpc>
              <a:buNone/>
            </a:pPr>
            <a:r>
              <a:rPr lang="el-GR" sz="4500" dirty="0" smtClean="0"/>
              <a:t>Ενότητα 1: Αναζήτηση κριτηρίου ηθικής ορθότητας (ωφελιμιστική ηθική, καντιανή ηθική, </a:t>
            </a:r>
            <a:r>
              <a:rPr lang="el-GR" sz="4500" dirty="0" err="1" smtClean="0"/>
              <a:t>αρετολογική</a:t>
            </a:r>
            <a:r>
              <a:rPr lang="el-GR" sz="4500" dirty="0" smtClean="0"/>
              <a:t> ηθική-Αριστοτέλης). </a:t>
            </a:r>
          </a:p>
          <a:p>
            <a:pPr>
              <a:lnSpc>
                <a:spcPct val="120000"/>
              </a:lnSpc>
              <a:buNone/>
            </a:pPr>
            <a:r>
              <a:rPr lang="el-GR" sz="4500" dirty="0" smtClean="0"/>
              <a:t>Ενότητα 2: Απορίες και ενστάσεις για τη δυνατότητα ηθικής σκέψης και πράξης. </a:t>
            </a:r>
          </a:p>
          <a:p>
            <a:pPr>
              <a:lnSpc>
                <a:spcPct val="120000"/>
              </a:lnSpc>
              <a:buNone/>
            </a:pPr>
            <a:r>
              <a:rPr lang="el-GR" sz="4500" dirty="0" smtClean="0"/>
              <a:t>Ενότητα 3: Η δικαιολόγηση της ηθικής στάσης ζωής. </a:t>
            </a:r>
          </a:p>
          <a:p>
            <a:pPr>
              <a:lnSpc>
                <a:spcPct val="120000"/>
              </a:lnSpc>
              <a:buNone/>
            </a:pPr>
            <a:r>
              <a:rPr lang="el-GR" sz="4500" dirty="0" smtClean="0"/>
              <a:t>Ενότητα 4: Πρακτικές εφαρμογές του ηθικού προβληματισμού. </a:t>
            </a:r>
          </a:p>
          <a:p>
            <a:pPr>
              <a:lnSpc>
                <a:spcPct val="120000"/>
              </a:lnSpc>
              <a:buNone/>
            </a:pPr>
            <a:r>
              <a:rPr lang="el-GR" sz="4500" b="1" u="sng" dirty="0" smtClean="0"/>
              <a:t>ΚΕΦΑΛΑΙΟ 9</a:t>
            </a:r>
            <a:r>
              <a:rPr lang="el-GR" sz="4500" dirty="0" smtClean="0"/>
              <a:t>: </a:t>
            </a:r>
            <a:r>
              <a:rPr lang="el-GR" sz="4500" b="1" i="1" dirty="0" smtClean="0"/>
              <a:t>Μιλώντας για τον πολιτισμό </a:t>
            </a:r>
          </a:p>
          <a:p>
            <a:pPr>
              <a:lnSpc>
                <a:spcPct val="120000"/>
              </a:lnSpc>
              <a:buNone/>
            </a:pPr>
            <a:r>
              <a:rPr lang="el-GR" sz="4500" dirty="0" smtClean="0"/>
              <a:t>Ενότητα 4: Άνθρωπος και φυσικό περιβάλλον 2. Ανθρώπινες αξίες και περιβάλλον (περιβαλλοντική ηθική).</a:t>
            </a:r>
          </a:p>
        </p:txBody>
      </p:sp>
      <p:pic>
        <p:nvPicPr>
          <p:cNvPr id="7" name="6 - Θέση περιεχομένου" descr="800px-David_-_The_Death_of_Socrates.jpg"/>
          <p:cNvPicPr>
            <a:picLocks noGrp="1" noChangeAspect="1"/>
          </p:cNvPicPr>
          <p:nvPr>
            <p:ph sz="quarter" idx="2"/>
          </p:nvPr>
        </p:nvPicPr>
        <p:blipFill>
          <a:blip r:embed="rId2" cstate="print"/>
          <a:stretch>
            <a:fillRect/>
          </a:stretch>
        </p:blipFill>
        <p:spPr>
          <a:xfrm>
            <a:off x="5220072" y="2636912"/>
            <a:ext cx="3657600" cy="237744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200" b="1" dirty="0" smtClean="0"/>
              <a:t>Διδακτικές επισημάνσεις</a:t>
            </a:r>
            <a:endParaRPr lang="el-GR" sz="32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19</a:t>
            </a:fld>
            <a:endParaRPr lang="el-GR" dirty="0">
              <a:solidFill>
                <a:schemeClr val="tx1"/>
              </a:solidFill>
            </a:endParaRPr>
          </a:p>
        </p:txBody>
      </p:sp>
      <p:sp>
        <p:nvSpPr>
          <p:cNvPr id="3" name="2 - Θέση περιεχομένου"/>
          <p:cNvSpPr>
            <a:spLocks noGrp="1"/>
          </p:cNvSpPr>
          <p:nvPr>
            <p:ph sz="quarter" idx="1"/>
          </p:nvPr>
        </p:nvSpPr>
        <p:spPr>
          <a:xfrm>
            <a:off x="467544" y="1447800"/>
            <a:ext cx="8219256" cy="4572000"/>
          </a:xfrm>
        </p:spPr>
        <p:txBody>
          <a:bodyPr>
            <a:normAutofit/>
          </a:bodyPr>
          <a:lstStyle/>
          <a:p>
            <a:pPr algn="just"/>
            <a:r>
              <a:rPr lang="el-GR" sz="2800" dirty="0" smtClean="0"/>
              <a:t>Ανάδειξη της χρησιμότητας της φιλοσοφίας σε καθημερινό επίπεδο</a:t>
            </a:r>
          </a:p>
          <a:p>
            <a:pPr algn="just"/>
            <a:r>
              <a:rPr lang="el-GR" sz="2800" dirty="0" smtClean="0"/>
              <a:t>Αφορμή ηθικού προβληματισμού σε σύγχρονα ηθικά διλήμματα π.χ. βιοηθικής, χρήσης της τεχνολογίας, περιβαλλοντικής ηθικής κ.ά.</a:t>
            </a:r>
          </a:p>
          <a:p>
            <a:pPr algn="just"/>
            <a:r>
              <a:rPr lang="el-GR" sz="2800" dirty="0" smtClean="0"/>
              <a:t>Αφορμή διαλόγου, ανάπτυξη λόγου και αντιλόγου μέσα στη σχολική τάξη</a:t>
            </a:r>
          </a:p>
          <a:p>
            <a:pPr algn="just"/>
            <a:r>
              <a:rPr lang="el-GR" sz="2800" dirty="0" smtClean="0"/>
              <a:t>Σενάρια ηθικού διλήμματος – Φύλλα Εργασίας</a:t>
            </a:r>
          </a:p>
          <a:p>
            <a:pPr algn="just"/>
            <a:r>
              <a:rPr lang="el-GR" sz="2800" dirty="0" smtClean="0"/>
              <a:t>Αξιοποίηση του κινηματογράφου</a:t>
            </a:r>
            <a:endParaRPr lang="el-G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600" b="1" dirty="0" smtClean="0"/>
              <a:t>ΟΜΑΔΑ ΕΡΓΑΣΙΑΣ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a:t>
            </a:fld>
            <a:endParaRPr lang="el-GR" dirty="0">
              <a:solidFill>
                <a:schemeClr val="tx1"/>
              </a:solidFill>
            </a:endParaRPr>
          </a:p>
        </p:txBody>
      </p:sp>
      <p:sp>
        <p:nvSpPr>
          <p:cNvPr id="3" name="2 - Θέση περιεχομένου"/>
          <p:cNvSpPr>
            <a:spLocks noGrp="1"/>
          </p:cNvSpPr>
          <p:nvPr>
            <p:ph sz="quarter" idx="1"/>
          </p:nvPr>
        </p:nvSpPr>
        <p:spPr>
          <a:xfrm>
            <a:off x="899592" y="1772816"/>
            <a:ext cx="7499176" cy="4104456"/>
          </a:xfrm>
        </p:spPr>
        <p:txBody>
          <a:bodyPr anchor="ctr">
            <a:normAutofit/>
          </a:bodyPr>
          <a:lstStyle/>
          <a:p>
            <a:pPr>
              <a:buNone/>
            </a:pPr>
            <a:r>
              <a:rPr lang="el-GR" b="1" dirty="0" smtClean="0"/>
              <a:t>Συντονίστρια</a:t>
            </a:r>
            <a:r>
              <a:rPr lang="el-GR" dirty="0" smtClean="0"/>
              <a:t>: </a:t>
            </a:r>
          </a:p>
          <a:p>
            <a:pPr>
              <a:buNone/>
            </a:pPr>
            <a:r>
              <a:rPr lang="el-GR" dirty="0" smtClean="0"/>
              <a:t>Παπαδοπούλου Ελένη, </a:t>
            </a:r>
            <a:r>
              <a:rPr lang="el-GR" dirty="0"/>
              <a:t>Σύμβουλος </a:t>
            </a:r>
            <a:r>
              <a:rPr lang="el-GR" dirty="0" err="1"/>
              <a:t>Γ΄</a:t>
            </a:r>
            <a:r>
              <a:rPr lang="el-GR" dirty="0"/>
              <a:t> </a:t>
            </a:r>
            <a:r>
              <a:rPr lang="el-GR" dirty="0" err="1"/>
              <a:t>ΙΕΠ</a:t>
            </a:r>
            <a:endParaRPr lang="el-GR" dirty="0"/>
          </a:p>
          <a:p>
            <a:pPr>
              <a:buNone/>
            </a:pPr>
            <a:r>
              <a:rPr lang="el-GR" b="1" dirty="0"/>
              <a:t>Μέλη: </a:t>
            </a:r>
            <a:endParaRPr lang="el-GR" dirty="0"/>
          </a:p>
          <a:p>
            <a:pPr marL="914400" lvl="1" indent="-514350">
              <a:buFont typeface="+mj-lt"/>
              <a:buAutoNum type="arabicPeriod"/>
            </a:pPr>
            <a:r>
              <a:rPr lang="el-GR" dirty="0" err="1" smtClean="0"/>
              <a:t>Αμπελάς</a:t>
            </a:r>
            <a:r>
              <a:rPr lang="el-GR" dirty="0" smtClean="0"/>
              <a:t> </a:t>
            </a:r>
            <a:r>
              <a:rPr lang="el-GR" dirty="0"/>
              <a:t>Ιωάννης-Παναγιώτης, </a:t>
            </a:r>
            <a:r>
              <a:rPr lang="el-GR" dirty="0" smtClean="0"/>
              <a:t>Φιλόλογος</a:t>
            </a:r>
            <a:endParaRPr lang="el-GR" dirty="0"/>
          </a:p>
          <a:p>
            <a:pPr marL="914400" lvl="1" indent="-514350">
              <a:buFont typeface="+mj-lt"/>
              <a:buAutoNum type="arabicPeriod"/>
            </a:pPr>
            <a:r>
              <a:rPr lang="el-GR" dirty="0" smtClean="0"/>
              <a:t>Κουμπάρου </a:t>
            </a:r>
            <a:r>
              <a:rPr lang="el-GR" dirty="0"/>
              <a:t>Χρυσάνθη, </a:t>
            </a:r>
            <a:r>
              <a:rPr lang="el-GR" dirty="0" smtClean="0"/>
              <a:t>Φιλόλογος</a:t>
            </a:r>
          </a:p>
          <a:p>
            <a:pPr marL="914400" lvl="1" indent="-514350">
              <a:buNone/>
            </a:pPr>
            <a:endParaRPr lang="el-GR" dirty="0" smtClean="0"/>
          </a:p>
          <a:p>
            <a:pPr marL="0" indent="0" algn="just">
              <a:lnSpc>
                <a:spcPct val="110000"/>
              </a:lnSpc>
              <a:buNone/>
            </a:pPr>
            <a:r>
              <a:rPr lang="el-GR" sz="2000" dirty="0" smtClean="0">
                <a:solidFill>
                  <a:srgbClr val="C00000"/>
                </a:solidFill>
              </a:rPr>
              <a:t>(Διευκρίνιση: Δεν εκδηλώθηκε ενδιαφέρον από άλλους</a:t>
            </a:r>
            <a:r>
              <a:rPr lang="en-US" sz="2000" dirty="0" smtClean="0">
                <a:solidFill>
                  <a:srgbClr val="C00000"/>
                </a:solidFill>
              </a:rPr>
              <a:t> </a:t>
            </a:r>
            <a:r>
              <a:rPr lang="el-GR" sz="2000" dirty="0" smtClean="0">
                <a:solidFill>
                  <a:srgbClr val="C00000"/>
                </a:solidFill>
              </a:rPr>
              <a:t>συναδέλφους για συμμετοχή στη συγκεκριμένη ομάδα εργασίας.)</a:t>
            </a:r>
            <a:endParaRPr lang="el-GR" sz="2000" dirty="0">
              <a:solidFill>
                <a:srgbClr val="C00000"/>
              </a:solidFill>
            </a:endParaRP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chor="t">
            <a:normAutofit fontScale="90000"/>
          </a:bodyPr>
          <a:lstStyle/>
          <a:p>
            <a:pPr algn="ctr"/>
            <a:r>
              <a:rPr lang="el-GR" sz="3100" b="1" i="1" dirty="0" smtClean="0"/>
              <a:t>Πέμπτη Θ.Ε.: Πολιτική Φιλοσοφία: πώς πρέπει να οργανώσουμε τις κοινωνίες μας </a:t>
            </a:r>
            <a:r>
              <a:rPr lang="el-GR" sz="3100" dirty="0" smtClean="0"/>
              <a:t>(± 9 δ. </a:t>
            </a:r>
            <a:r>
              <a:rPr lang="el-GR" sz="3100" dirty="0" err="1" smtClean="0"/>
              <a:t>ώρ</a:t>
            </a:r>
            <a:r>
              <a:rPr lang="el-GR" sz="3100" dirty="0" smtClean="0"/>
              <a:t>.) </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20</a:t>
            </a:fld>
            <a:endParaRPr lang="el-GR" dirty="0">
              <a:solidFill>
                <a:schemeClr val="tx1"/>
              </a:solidFill>
            </a:endParaRPr>
          </a:p>
        </p:txBody>
      </p:sp>
      <p:sp>
        <p:nvSpPr>
          <p:cNvPr id="3" name="2 - Θέση περιεχομένου"/>
          <p:cNvSpPr>
            <a:spLocks noGrp="1"/>
          </p:cNvSpPr>
          <p:nvPr>
            <p:ph sz="quarter" idx="1"/>
          </p:nvPr>
        </p:nvSpPr>
        <p:spPr>
          <a:xfrm>
            <a:off x="683568" y="1844824"/>
            <a:ext cx="4104456" cy="3923928"/>
          </a:xfrm>
        </p:spPr>
        <p:txBody>
          <a:bodyPr anchor="ctr">
            <a:normAutofit/>
          </a:bodyPr>
          <a:lstStyle/>
          <a:p>
            <a:pPr>
              <a:buNone/>
            </a:pPr>
            <a:r>
              <a:rPr lang="el-GR" sz="2000" b="1" u="sng" dirty="0" smtClean="0"/>
              <a:t>ΚΕΦΑΛΑΙΟ 7</a:t>
            </a:r>
            <a:r>
              <a:rPr lang="el-GR" sz="2000" dirty="0" smtClean="0"/>
              <a:t>: </a:t>
            </a:r>
            <a:r>
              <a:rPr lang="el-GR" sz="2000" b="1" i="1" dirty="0" smtClean="0"/>
              <a:t>Ορίζοντας το δίκαιο </a:t>
            </a:r>
          </a:p>
          <a:p>
            <a:pPr>
              <a:buNone/>
            </a:pPr>
            <a:r>
              <a:rPr lang="el-GR" sz="2000" dirty="0" smtClean="0"/>
              <a:t>Ενότητα 1: Μορφές πολιτικής οργάνωσης των ανθρώπινων κοινωνιών. </a:t>
            </a:r>
          </a:p>
          <a:p>
            <a:pPr>
              <a:buNone/>
            </a:pPr>
            <a:r>
              <a:rPr lang="el-GR" sz="2000" dirty="0" smtClean="0"/>
              <a:t>Ενότητα 2: Κοινωνικό συμβόλαιο και δημοκρατικές πολιτείες. </a:t>
            </a:r>
          </a:p>
          <a:p>
            <a:pPr>
              <a:buNone/>
            </a:pPr>
            <a:r>
              <a:rPr lang="el-GR" sz="2000" dirty="0" smtClean="0"/>
              <a:t>Ενότητα 3: Δημοκρατικές αξίες στη θεωρία και στην πράξη.</a:t>
            </a:r>
            <a:endParaRPr lang="el-GR" sz="2000" dirty="0"/>
          </a:p>
        </p:txBody>
      </p:sp>
      <p:pic>
        <p:nvPicPr>
          <p:cNvPr id="8194" name="Picture 2" descr="Αποτέλεσμα εικόνας για protagoras"/>
          <p:cNvPicPr>
            <a:picLocks noGrp="1" noChangeAspect="1" noChangeArrowheads="1"/>
          </p:cNvPicPr>
          <p:nvPr>
            <p:ph sz="quarter" idx="2"/>
          </p:nvPr>
        </p:nvPicPr>
        <p:blipFill>
          <a:blip r:embed="rId2" cstate="print"/>
          <a:srcRect/>
          <a:stretch>
            <a:fillRect/>
          </a:stretch>
        </p:blipFill>
        <p:spPr bwMode="auto">
          <a:xfrm>
            <a:off x="5580112" y="2276872"/>
            <a:ext cx="2457416" cy="309634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200" b="1" dirty="0" smtClean="0"/>
              <a:t>Διδακτικές επισημάνσεις</a:t>
            </a:r>
            <a:endParaRPr lang="el-GR" sz="32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21</a:t>
            </a:fld>
            <a:endParaRPr lang="el-GR" dirty="0">
              <a:solidFill>
                <a:schemeClr val="tx1"/>
              </a:solidFill>
            </a:endParaRPr>
          </a:p>
        </p:txBody>
      </p:sp>
      <p:sp>
        <p:nvSpPr>
          <p:cNvPr id="3" name="2 - Θέση περιεχομένου"/>
          <p:cNvSpPr>
            <a:spLocks noGrp="1"/>
          </p:cNvSpPr>
          <p:nvPr>
            <p:ph sz="quarter" idx="1"/>
          </p:nvPr>
        </p:nvSpPr>
        <p:spPr>
          <a:xfrm>
            <a:off x="467544" y="1340768"/>
            <a:ext cx="8229600" cy="4525963"/>
          </a:xfrm>
        </p:spPr>
        <p:txBody>
          <a:bodyPr>
            <a:noAutofit/>
          </a:bodyPr>
          <a:lstStyle/>
          <a:p>
            <a:pPr algn="just"/>
            <a:r>
              <a:rPr lang="el-GR" sz="2700" b="1" dirty="0" smtClean="0"/>
              <a:t>Ο φιλοσοφικός στοχασμός υπήρξε κατεξοχήν </a:t>
            </a:r>
            <a:r>
              <a:rPr lang="el-GR" sz="2700" b="1" dirty="0" smtClean="0"/>
              <a:t>πολιτικός.</a:t>
            </a:r>
            <a:endParaRPr lang="el-GR" sz="2700" b="1" dirty="0" smtClean="0"/>
          </a:p>
          <a:p>
            <a:pPr algn="just"/>
            <a:r>
              <a:rPr lang="el-GR" sz="2700" dirty="0" smtClean="0"/>
              <a:t>Η ανάδειξη της διαχρονικής σημασίας του πολιτικού φιλοσοφικού λόγου</a:t>
            </a:r>
          </a:p>
          <a:p>
            <a:pPr algn="just"/>
            <a:r>
              <a:rPr lang="el-GR" sz="2700" dirty="0" smtClean="0"/>
              <a:t>Η έννοια του κοινωνικού συμβολαίου από την αρχαιότητα έως σήμερα</a:t>
            </a:r>
          </a:p>
          <a:p>
            <a:pPr algn="just"/>
            <a:r>
              <a:rPr lang="el-GR" sz="2700" dirty="0" smtClean="0"/>
              <a:t>Συζητήσεις για τα ατομικά δικαιώματα, την έννοια της ελευθερίας, την παγκοσμιοποίηση, την </a:t>
            </a:r>
            <a:r>
              <a:rPr lang="el-GR" sz="2700" dirty="0" err="1" smtClean="0"/>
              <a:t>πολυπολιτισμικότητα</a:t>
            </a:r>
            <a:endParaRPr lang="el-GR" sz="2700" dirty="0" smtClean="0"/>
          </a:p>
          <a:p>
            <a:pPr algn="just"/>
            <a:r>
              <a:rPr lang="el-GR" sz="2700" dirty="0" smtClean="0"/>
              <a:t> Αφορμή για </a:t>
            </a:r>
            <a:r>
              <a:rPr lang="el-GR" sz="2700" dirty="0" err="1" smtClean="0"/>
              <a:t>διαθεματική</a:t>
            </a:r>
            <a:r>
              <a:rPr lang="el-GR" sz="2700" dirty="0" smtClean="0"/>
              <a:t> συνεξέταση με άλλα συναφή γνωστικά αντικείμενα</a:t>
            </a:r>
            <a:endParaRPr lang="el-GR" sz="27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chor="t">
            <a:normAutofit fontScale="90000"/>
          </a:bodyPr>
          <a:lstStyle/>
          <a:p>
            <a:pPr algn="ctr"/>
            <a:r>
              <a:rPr lang="el-GR" sz="3600" b="1" i="1" dirty="0" smtClean="0"/>
              <a:t>Έκτη Θ.Ε.: Αισθητική: Τι είναι ωραίο; Τι είναι τέχνη; </a:t>
            </a:r>
            <a:r>
              <a:rPr lang="el-GR" sz="3600" dirty="0" smtClean="0"/>
              <a:t>(± 4 δ. </a:t>
            </a:r>
            <a:r>
              <a:rPr lang="el-GR" sz="3600" dirty="0" err="1" smtClean="0"/>
              <a:t>ώρ</a:t>
            </a:r>
            <a:r>
              <a:rPr lang="el-GR" sz="3600" dirty="0" smtClean="0"/>
              <a:t>.) </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22</a:t>
            </a:fld>
            <a:endParaRPr lang="el-GR" dirty="0">
              <a:solidFill>
                <a:schemeClr val="tx1"/>
              </a:solidFill>
            </a:endParaRPr>
          </a:p>
        </p:txBody>
      </p:sp>
      <p:sp>
        <p:nvSpPr>
          <p:cNvPr id="3" name="2 - Θέση περιεχομένου"/>
          <p:cNvSpPr>
            <a:spLocks noGrp="1"/>
          </p:cNvSpPr>
          <p:nvPr>
            <p:ph sz="quarter" idx="1"/>
          </p:nvPr>
        </p:nvSpPr>
        <p:spPr>
          <a:xfrm>
            <a:off x="467544" y="1772816"/>
            <a:ext cx="3888432" cy="3816424"/>
          </a:xfrm>
        </p:spPr>
        <p:txBody>
          <a:bodyPr>
            <a:normAutofit/>
          </a:bodyPr>
          <a:lstStyle/>
          <a:p>
            <a:pPr>
              <a:buNone/>
            </a:pPr>
            <a:r>
              <a:rPr lang="el-GR" sz="2000" b="1" u="sng" dirty="0" smtClean="0"/>
              <a:t>ΚΕΦΑΛΑΙΟ 8</a:t>
            </a:r>
            <a:r>
              <a:rPr lang="el-GR" sz="2000" dirty="0" smtClean="0"/>
              <a:t>: </a:t>
            </a:r>
            <a:r>
              <a:rPr lang="el-GR" sz="2000" b="1" i="1" dirty="0" smtClean="0"/>
              <a:t>Θαυμάζοντας το ωραίο </a:t>
            </a:r>
          </a:p>
          <a:p>
            <a:pPr>
              <a:buNone/>
            </a:pPr>
            <a:r>
              <a:rPr lang="el-GR" sz="2000" dirty="0" smtClean="0"/>
              <a:t>Ενότητα 2: Βασικές αντιλήψεις για την τέχνη. 	</a:t>
            </a:r>
          </a:p>
          <a:p>
            <a:pPr>
              <a:buNone/>
            </a:pPr>
            <a:endParaRPr lang="el-GR" sz="2000" dirty="0" smtClean="0"/>
          </a:p>
          <a:p>
            <a:pPr marL="0" indent="0" algn="just">
              <a:buNone/>
            </a:pPr>
            <a:endParaRPr lang="el-GR" sz="2000" dirty="0" smtClean="0"/>
          </a:p>
          <a:p>
            <a:pPr marL="0" indent="0" algn="just">
              <a:buNone/>
            </a:pPr>
            <a:r>
              <a:rPr lang="el-GR" sz="2000" u="sng" dirty="0" smtClean="0"/>
              <a:t>Διδακτική </a:t>
            </a:r>
            <a:r>
              <a:rPr lang="el-GR" sz="2000" u="sng" dirty="0" smtClean="0"/>
              <a:t>επισήμανση</a:t>
            </a:r>
            <a:r>
              <a:rPr lang="el-GR" sz="2000" dirty="0" smtClean="0"/>
              <a:t>: </a:t>
            </a:r>
            <a:r>
              <a:rPr lang="el-GR" sz="2000" dirty="0" smtClean="0"/>
              <a:t>Αφορμή </a:t>
            </a:r>
            <a:r>
              <a:rPr lang="el-GR" sz="2000" dirty="0" smtClean="0"/>
              <a:t>για ευρύτερη αισθητική καλλιέργεια η οποία απουσιάζει από το σχολείο.</a:t>
            </a:r>
          </a:p>
          <a:p>
            <a:pPr>
              <a:buNone/>
            </a:pPr>
            <a:endParaRPr lang="el-GR" dirty="0"/>
          </a:p>
        </p:txBody>
      </p:sp>
      <p:pic>
        <p:nvPicPr>
          <p:cNvPr id="7" name="6 - Θέση περιεχομένου" descr="PARIS 2007 267.jpg"/>
          <p:cNvPicPr>
            <a:picLocks noGrp="1" noChangeAspect="1"/>
          </p:cNvPicPr>
          <p:nvPr>
            <p:ph sz="quarter" idx="2"/>
          </p:nvPr>
        </p:nvPicPr>
        <p:blipFill>
          <a:blip r:embed="rId2" cstate="print"/>
          <a:stretch>
            <a:fillRect/>
          </a:stretch>
        </p:blipFill>
        <p:spPr>
          <a:xfrm>
            <a:off x="4933950" y="2327672"/>
            <a:ext cx="3749675" cy="2812256"/>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r>
              <a:rPr lang="el-GR" b="1" dirty="0" smtClean="0"/>
              <a:t>Μεθοδολογία</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23</a:t>
            </a:fld>
            <a:endParaRPr lang="el-GR" dirty="0">
              <a:solidFill>
                <a:schemeClr val="tx1"/>
              </a:solidFill>
            </a:endParaRPr>
          </a:p>
        </p:txBody>
      </p:sp>
      <p:sp>
        <p:nvSpPr>
          <p:cNvPr id="3" name="2 - Θέση περιεχομένου"/>
          <p:cNvSpPr>
            <a:spLocks noGrp="1"/>
          </p:cNvSpPr>
          <p:nvPr>
            <p:ph sz="quarter" idx="1"/>
          </p:nvPr>
        </p:nvSpPr>
        <p:spPr>
          <a:xfrm>
            <a:off x="457200" y="1196752"/>
            <a:ext cx="8229600" cy="4929411"/>
          </a:xfrm>
        </p:spPr>
        <p:txBody>
          <a:bodyPr anchor="t">
            <a:normAutofit fontScale="92500"/>
          </a:bodyPr>
          <a:lstStyle/>
          <a:p>
            <a:pPr algn="ctr">
              <a:buNone/>
            </a:pPr>
            <a:r>
              <a:rPr lang="el-GR" sz="3600" b="1" dirty="0" smtClean="0"/>
              <a:t>Επαγωγικά:</a:t>
            </a:r>
          </a:p>
          <a:p>
            <a:pPr algn="ctr">
              <a:lnSpc>
                <a:spcPct val="110000"/>
              </a:lnSpc>
              <a:buNone/>
            </a:pPr>
            <a:r>
              <a:rPr lang="el-GR" b="1" dirty="0" smtClean="0"/>
              <a:t>Η παρουσίαση της διδακτικής ενότητας από το σχολικό βιβλίο είναι σημαντικό να ακολουθεί την επεξεργασία του κειμένου ή των κειμένων, και όχι να προηγείται</a:t>
            </a:r>
          </a:p>
          <a:p>
            <a:pPr algn="ctr">
              <a:lnSpc>
                <a:spcPct val="110000"/>
              </a:lnSpc>
              <a:buNone/>
            </a:pPr>
            <a:r>
              <a:rPr lang="el-GR" dirty="0" smtClean="0"/>
              <a:t>(στις περισσότερες ενότητες τα παραθέματα  του βιβλίου επαρκούν για να αναζητηθούν οι βασικές παράμετροι του κάθε κεφαλαίου). </a:t>
            </a:r>
          </a:p>
          <a:p>
            <a:pPr algn="ctr">
              <a:lnSpc>
                <a:spcPct val="110000"/>
              </a:lnSpc>
              <a:buNone/>
            </a:pPr>
            <a:r>
              <a:rPr lang="el-GR" b="1" dirty="0" smtClean="0"/>
              <a:t>Έτσι, γίνεται συζήτηση και δεν προκαταλαμβάνεται η σκέψη του μαθητή με τη «σωστή» απάντηση που εμπεριέχεται στην αντίστοιχη διδακτική ενότητα</a:t>
            </a:r>
            <a:r>
              <a:rPr lang="el-GR" dirty="0" smtClean="0"/>
              <a:t>.</a:t>
            </a:r>
          </a:p>
          <a:p>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lstStyle/>
          <a:p>
            <a:r>
              <a:rPr lang="el-GR" b="1" dirty="0" smtClean="0"/>
              <a:t>Πορεία διδασκαλίας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24</a:t>
            </a:fld>
            <a:endParaRPr lang="el-GR" dirty="0">
              <a:solidFill>
                <a:schemeClr val="tx1"/>
              </a:solidFill>
            </a:endParaRPr>
          </a:p>
        </p:txBody>
      </p:sp>
      <p:sp>
        <p:nvSpPr>
          <p:cNvPr id="3" name="2 - Θέση περιεχομένου"/>
          <p:cNvSpPr>
            <a:spLocks noGrp="1"/>
          </p:cNvSpPr>
          <p:nvPr>
            <p:ph sz="quarter" idx="1"/>
          </p:nvPr>
        </p:nvSpPr>
        <p:spPr>
          <a:xfrm>
            <a:off x="457200" y="1196752"/>
            <a:ext cx="8435280" cy="5112568"/>
          </a:xfrm>
        </p:spPr>
        <p:txBody>
          <a:bodyPr anchor="ctr">
            <a:normAutofit fontScale="85000" lnSpcReduction="20000"/>
          </a:bodyPr>
          <a:lstStyle/>
          <a:p>
            <a:pPr lvl="0" algn="just">
              <a:lnSpc>
                <a:spcPct val="120000"/>
              </a:lnSpc>
              <a:buFont typeface="Wingdings" pitchFamily="2" charset="2"/>
              <a:buChar char="Ø"/>
            </a:pPr>
            <a:r>
              <a:rPr lang="el-GR" dirty="0" smtClean="0"/>
              <a:t>Εισαγωγική παρουσίαση των πτυχών του κάθε φιλοσοφικού προβλήματος.</a:t>
            </a:r>
          </a:p>
          <a:p>
            <a:pPr lvl="0" algn="just">
              <a:lnSpc>
                <a:spcPct val="120000"/>
              </a:lnSpc>
              <a:buFont typeface="Wingdings" pitchFamily="2" charset="2"/>
              <a:buChar char="Ø"/>
            </a:pPr>
            <a:r>
              <a:rPr lang="el-GR" dirty="0" smtClean="0"/>
              <a:t>Ανάδειξη βασικών θεωριών που διατυπώθηκαν για τη λύση του, ενταγμένων στην </a:t>
            </a:r>
            <a:r>
              <a:rPr lang="el-GR" dirty="0" err="1" smtClean="0"/>
              <a:t>ιστορικο</a:t>
            </a:r>
            <a:r>
              <a:rPr lang="el-GR" dirty="0" smtClean="0"/>
              <a:t>-φιλοσοφική συνάφειά τους </a:t>
            </a:r>
            <a:r>
              <a:rPr lang="el-GR" b="1" dirty="0" smtClean="0"/>
              <a:t>σε συνδυασμό</a:t>
            </a:r>
            <a:r>
              <a:rPr lang="el-GR" dirty="0" smtClean="0"/>
              <a:t> με την επεξεργασία επιλεγμένων χωρίων από κλασικά και σύγχρονα φιλοσοφικά κείμενα, επειδή </a:t>
            </a:r>
            <a:r>
              <a:rPr lang="el-GR" b="1" dirty="0" smtClean="0"/>
              <a:t>κεντρικό ρόλο στη διδασκαλία  παίζει ο ίδιος ο φιλοσοφικός λόγος</a:t>
            </a:r>
            <a:r>
              <a:rPr lang="el-GR" dirty="0" smtClean="0"/>
              <a:t>.</a:t>
            </a:r>
          </a:p>
          <a:p>
            <a:pPr lvl="0" algn="just">
              <a:lnSpc>
                <a:spcPct val="120000"/>
              </a:lnSpc>
              <a:buNone/>
            </a:pPr>
            <a:r>
              <a:rPr lang="el-GR" dirty="0" smtClean="0"/>
              <a:t>Εναλλακτικά, ακολουθεί: </a:t>
            </a:r>
          </a:p>
          <a:p>
            <a:pPr lvl="0" algn="just">
              <a:lnSpc>
                <a:spcPct val="120000"/>
              </a:lnSpc>
              <a:buFont typeface="Wingdings" pitchFamily="2" charset="2"/>
              <a:buChar char="Ø"/>
            </a:pPr>
            <a:r>
              <a:rPr lang="el-GR" dirty="0" smtClean="0"/>
              <a:t>Συζήτηση φιλοσοφικών προβλημάτων που μπορούν να εντοπισθούν σε άλλες μορφές λόγου (π.χ. λογοτεχνία) ή ανθρώπινης δημιουργίας (λ.χ. εικαστικές τέχνες, μουσική, κινηματογράφος).</a:t>
            </a:r>
          </a:p>
          <a:p>
            <a:pPr lvl="0" algn="just">
              <a:lnSpc>
                <a:spcPct val="120000"/>
              </a:lnSpc>
              <a:buFont typeface="Wingdings" pitchFamily="2" charset="2"/>
              <a:buChar char="Ø"/>
            </a:pPr>
            <a:r>
              <a:rPr lang="el-GR" dirty="0" err="1" smtClean="0"/>
              <a:t>Διαθεματική</a:t>
            </a:r>
            <a:r>
              <a:rPr lang="el-GR" dirty="0" smtClean="0"/>
              <a:t>/διεπιστημονική προσέγγιση φιλοσοφικών προβλημάτων.</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Autofit/>
          </a:bodyPr>
          <a:lstStyle/>
          <a:p>
            <a:pPr algn="ctr"/>
            <a:r>
              <a:rPr lang="el-GR" sz="3600" b="1" dirty="0" smtClean="0"/>
              <a:t>Τι περιλαμβάνουν οι οδηγίες διδασκαλίας;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25</a:t>
            </a:fld>
            <a:endParaRPr lang="el-GR" dirty="0">
              <a:solidFill>
                <a:schemeClr val="tx1"/>
              </a:solidFill>
            </a:endParaRPr>
          </a:p>
        </p:txBody>
      </p:sp>
      <p:sp>
        <p:nvSpPr>
          <p:cNvPr id="3" name="2 - Θέση περιεχομένου"/>
          <p:cNvSpPr>
            <a:spLocks noGrp="1"/>
          </p:cNvSpPr>
          <p:nvPr>
            <p:ph sz="quarter" idx="1"/>
          </p:nvPr>
        </p:nvSpPr>
        <p:spPr>
          <a:xfrm>
            <a:off x="457200" y="1412776"/>
            <a:ext cx="8229600" cy="4680520"/>
          </a:xfrm>
        </p:spPr>
        <p:txBody>
          <a:bodyPr anchor="ctr">
            <a:normAutofit fontScale="92500"/>
          </a:bodyPr>
          <a:lstStyle/>
          <a:p>
            <a:pPr algn="just">
              <a:lnSpc>
                <a:spcPct val="110000"/>
              </a:lnSpc>
              <a:buFont typeface="Wingdings" pitchFamily="2" charset="2"/>
              <a:buChar char="Ø"/>
            </a:pPr>
            <a:r>
              <a:rPr lang="el-GR" dirty="0" smtClean="0"/>
              <a:t>Κατανομή ύλης σε 6 θεματικές ενότητες (</a:t>
            </a:r>
            <a:r>
              <a:rPr lang="el-GR" dirty="0" err="1" smtClean="0"/>
              <a:t>θ.ε</a:t>
            </a:r>
            <a:r>
              <a:rPr lang="el-GR" dirty="0" smtClean="0"/>
              <a:t>.).</a:t>
            </a:r>
          </a:p>
          <a:p>
            <a:pPr algn="just">
              <a:lnSpc>
                <a:spcPct val="110000"/>
              </a:lnSpc>
              <a:buFont typeface="Wingdings" pitchFamily="2" charset="2"/>
              <a:buChar char="Ø"/>
            </a:pPr>
            <a:r>
              <a:rPr lang="el-GR" dirty="0" smtClean="0"/>
              <a:t>Ενδεικτικές διδακτικές ώρες ανά </a:t>
            </a:r>
            <a:r>
              <a:rPr lang="el-GR" dirty="0" err="1" smtClean="0"/>
              <a:t>θ.ε</a:t>
            </a:r>
            <a:r>
              <a:rPr lang="el-GR" dirty="0" smtClean="0"/>
              <a:t>.</a:t>
            </a:r>
          </a:p>
          <a:p>
            <a:pPr algn="just">
              <a:lnSpc>
                <a:spcPct val="110000"/>
              </a:lnSpc>
              <a:buFont typeface="Wingdings" pitchFamily="2" charset="2"/>
              <a:buChar char="Ø"/>
            </a:pPr>
            <a:r>
              <a:rPr lang="el-GR" dirty="0" smtClean="0"/>
              <a:t>Κεφάλαιο/-α και ενότητές τους ανά </a:t>
            </a:r>
            <a:r>
              <a:rPr lang="el-GR" dirty="0" err="1" smtClean="0"/>
              <a:t>θ.ε</a:t>
            </a:r>
            <a:r>
              <a:rPr lang="el-GR" dirty="0" smtClean="0"/>
              <a:t>.</a:t>
            </a:r>
          </a:p>
          <a:p>
            <a:pPr algn="just">
              <a:lnSpc>
                <a:spcPct val="110000"/>
              </a:lnSpc>
              <a:buFont typeface="Wingdings" pitchFamily="2" charset="2"/>
              <a:buChar char="Ø"/>
            </a:pPr>
            <a:r>
              <a:rPr lang="el-GR" dirty="0" smtClean="0"/>
              <a:t>Διδακτικές προτάσεις για σύγχρονες παιδαγωγικές δραστηριότητες προς ενίσχυση ποικίλων </a:t>
            </a:r>
            <a:r>
              <a:rPr lang="el-GR" dirty="0" err="1" smtClean="0"/>
              <a:t>γραμματισμών</a:t>
            </a:r>
            <a:r>
              <a:rPr lang="el-GR" dirty="0" smtClean="0"/>
              <a:t>.</a:t>
            </a:r>
          </a:p>
          <a:p>
            <a:pPr algn="just">
              <a:lnSpc>
                <a:spcPct val="110000"/>
              </a:lnSpc>
              <a:buFont typeface="Wingdings" pitchFamily="2" charset="2"/>
              <a:buChar char="Ø"/>
            </a:pPr>
            <a:r>
              <a:rPr lang="el-GR" dirty="0" smtClean="0"/>
              <a:t>Ενδεικτικές λέξεις κλειδιά ανά </a:t>
            </a:r>
            <a:r>
              <a:rPr lang="el-GR" dirty="0" err="1" smtClean="0"/>
              <a:t>θ.ε</a:t>
            </a:r>
            <a:r>
              <a:rPr lang="el-GR" dirty="0" smtClean="0"/>
              <a:t>.</a:t>
            </a:r>
          </a:p>
          <a:p>
            <a:pPr algn="just">
              <a:lnSpc>
                <a:spcPct val="110000"/>
              </a:lnSpc>
              <a:buFont typeface="Wingdings" pitchFamily="2" charset="2"/>
              <a:buChar char="Ø"/>
            </a:pPr>
            <a:r>
              <a:rPr lang="el-GR" dirty="0" smtClean="0"/>
              <a:t>Πρόβλεψη και δυνατότητα για μικρές ερευνητικές εργασίες και </a:t>
            </a:r>
            <a:r>
              <a:rPr lang="el-GR" b="1" dirty="0" smtClean="0"/>
              <a:t>πέρα από τα τυπικά όρια της διδακτέας ύλης,</a:t>
            </a:r>
            <a:r>
              <a:rPr lang="el-GR" dirty="0" smtClean="0"/>
              <a:t> ώστε να ικανοποιηθούν και ευρύτεροι προβληματισμοί που θα αναδειχθούν στην τάξη κατά την κρίση του διδάσκοντος.</a:t>
            </a: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fontScale="90000"/>
          </a:bodyPr>
          <a:lstStyle/>
          <a:p>
            <a:pPr algn="ctr"/>
            <a:r>
              <a:rPr lang="el-GR" sz="3600" b="1" dirty="0" smtClean="0"/>
              <a:t>Διδακτικά σενάρια με χρήση ΤΠΕ – Υποστηρικτικό υλικό</a:t>
            </a:r>
            <a:endParaRPr lang="el-GR" sz="3600" b="1" dirty="0"/>
          </a:p>
        </p:txBody>
      </p:sp>
      <p:sp>
        <p:nvSpPr>
          <p:cNvPr id="3" name="2 - Θέση αριθμού διαφάνειας"/>
          <p:cNvSpPr>
            <a:spLocks noGrp="1"/>
          </p:cNvSpPr>
          <p:nvPr>
            <p:ph type="sldNum" sz="quarter" idx="12"/>
          </p:nvPr>
        </p:nvSpPr>
        <p:spPr/>
        <p:txBody>
          <a:bodyPr/>
          <a:lstStyle/>
          <a:p>
            <a:fld id="{441C1738-DCDA-48B1-8859-837F90235290}" type="slidenum">
              <a:rPr lang="el-GR" smtClean="0"/>
              <a:pPr/>
              <a:t>26</a:t>
            </a:fld>
            <a:endParaRPr lang="el-GR"/>
          </a:p>
        </p:txBody>
      </p:sp>
      <p:sp>
        <p:nvSpPr>
          <p:cNvPr id="4" name="3 - Θέση περιεχομένου"/>
          <p:cNvSpPr>
            <a:spLocks noGrp="1"/>
          </p:cNvSpPr>
          <p:nvPr>
            <p:ph sz="quarter" idx="1"/>
          </p:nvPr>
        </p:nvSpPr>
        <p:spPr/>
        <p:txBody>
          <a:bodyPr/>
          <a:lstStyle/>
          <a:p>
            <a:r>
              <a:rPr lang="en-US" dirty="0" smtClean="0">
                <a:hlinkClick r:id="rId2"/>
              </a:rPr>
              <a:t>http://</a:t>
            </a:r>
            <a:r>
              <a:rPr lang="en-US" dirty="0" smtClean="0">
                <a:hlinkClick r:id="rId2"/>
              </a:rPr>
              <a:t>aesop.iep.edu.gr/node/5875</a:t>
            </a:r>
            <a:r>
              <a:rPr lang="el-GR" dirty="0" smtClean="0"/>
              <a:t> </a:t>
            </a:r>
          </a:p>
          <a:p>
            <a:pPr algn="just">
              <a:buNone/>
            </a:pPr>
            <a:r>
              <a:rPr lang="el-GR" sz="2000" dirty="0" smtClean="0"/>
              <a:t>	</a:t>
            </a:r>
            <a:r>
              <a:rPr lang="el-GR" sz="2000" dirty="0" smtClean="0"/>
              <a:t>(</a:t>
            </a:r>
            <a:r>
              <a:rPr lang="el-GR" sz="2000" b="1" dirty="0" smtClean="0"/>
              <a:t>"</a:t>
            </a:r>
            <a:r>
              <a:rPr lang="el-GR" sz="2000" b="1" dirty="0" smtClean="0"/>
              <a:t>Ορθολογισμός, Εμπειρισμός ή Σύζευξη;": Σενάριο Φιλοσοφίας για την προέλευση της γνώσης του </a:t>
            </a:r>
            <a:r>
              <a:rPr lang="el-GR" sz="2000" b="1" dirty="0" smtClean="0"/>
              <a:t>κόσμου</a:t>
            </a:r>
            <a:r>
              <a:rPr lang="el-GR" sz="2000" dirty="0" smtClean="0"/>
              <a:t>)</a:t>
            </a:r>
          </a:p>
          <a:p>
            <a:r>
              <a:rPr lang="en-US" dirty="0" smtClean="0">
                <a:hlinkClick r:id="rId3"/>
              </a:rPr>
              <a:t>http://</a:t>
            </a:r>
            <a:r>
              <a:rPr lang="en-US" dirty="0" smtClean="0">
                <a:hlinkClick r:id="rId3"/>
              </a:rPr>
              <a:t>aesop.iep.edu.gr/node/6289</a:t>
            </a:r>
            <a:r>
              <a:rPr lang="el-GR" dirty="0" smtClean="0"/>
              <a:t> </a:t>
            </a:r>
          </a:p>
          <a:p>
            <a:pPr algn="just">
              <a:buNone/>
            </a:pPr>
            <a:r>
              <a:rPr lang="el-GR" sz="2000" dirty="0" smtClean="0"/>
              <a:t>	</a:t>
            </a:r>
            <a:r>
              <a:rPr lang="el-GR" sz="2000" dirty="0" smtClean="0"/>
              <a:t>(</a:t>
            </a:r>
            <a:r>
              <a:rPr lang="el-GR" sz="2000" b="1" dirty="0" smtClean="0"/>
              <a:t>Φιλοσοφώντας περί ηθικής: Η νουβέλα του Άδραστου και άλλες ιστορίες ή από που περνάει ο δρόμος για τη </a:t>
            </a:r>
            <a:r>
              <a:rPr lang="el-GR" sz="2000" b="1" dirty="0" smtClean="0"/>
              <a:t>μεσότητα</a:t>
            </a:r>
            <a:r>
              <a:rPr lang="el-GR" sz="2000" dirty="0" smtClean="0"/>
              <a:t>) </a:t>
            </a:r>
          </a:p>
          <a:p>
            <a:r>
              <a:rPr lang="en-US" dirty="0" smtClean="0">
                <a:hlinkClick r:id="rId4"/>
              </a:rPr>
              <a:t>http://</a:t>
            </a:r>
            <a:r>
              <a:rPr lang="en-US" dirty="0" smtClean="0">
                <a:hlinkClick r:id="rId4"/>
              </a:rPr>
              <a:t>aesop.iep.edu.gr/node/11721</a:t>
            </a:r>
            <a:r>
              <a:rPr lang="el-GR" dirty="0" smtClean="0"/>
              <a:t> </a:t>
            </a:r>
          </a:p>
          <a:p>
            <a:pPr algn="just">
              <a:buNone/>
            </a:pPr>
            <a:r>
              <a:rPr lang="el-GR" sz="2000" dirty="0" smtClean="0"/>
              <a:t>	</a:t>
            </a:r>
            <a:r>
              <a:rPr lang="el-GR" sz="2000" dirty="0" smtClean="0"/>
              <a:t>(</a:t>
            </a:r>
            <a:r>
              <a:rPr lang="el-GR" sz="2000" b="1" dirty="0" smtClean="0"/>
              <a:t>Οι τρεις </a:t>
            </a:r>
            <a:r>
              <a:rPr lang="el-GR" sz="2000" b="1" dirty="0" smtClean="0"/>
              <a:t>σημαντικότερες </a:t>
            </a:r>
            <a:r>
              <a:rPr lang="el-GR" sz="2000" b="1" dirty="0" smtClean="0"/>
              <a:t>ηθικές </a:t>
            </a:r>
            <a:r>
              <a:rPr lang="el-GR" sz="2000" b="1" dirty="0" smtClean="0"/>
              <a:t>θεωρίες</a:t>
            </a:r>
            <a:r>
              <a:rPr lang="el-GR" sz="2000" dirty="0" smtClean="0"/>
              <a:t>)</a:t>
            </a:r>
          </a:p>
          <a:p>
            <a:pPr algn="just"/>
            <a:r>
              <a:rPr lang="el-GR" sz="2000" dirty="0" smtClean="0"/>
              <a:t> </a:t>
            </a:r>
            <a:r>
              <a:rPr lang="en-US" dirty="0" smtClean="0">
                <a:hlinkClick r:id="rId5"/>
              </a:rPr>
              <a:t>http</a:t>
            </a:r>
            <a:r>
              <a:rPr lang="en-US" dirty="0" smtClean="0">
                <a:hlinkClick r:id="rId5"/>
              </a:rPr>
              <a:t>://</a:t>
            </a:r>
            <a:r>
              <a:rPr lang="en-US" dirty="0" smtClean="0">
                <a:hlinkClick r:id="rId5"/>
              </a:rPr>
              <a:t>ergastiriophilosophias.blogspot.gr/2014/09/blog-post.html</a:t>
            </a:r>
            <a:r>
              <a:rPr lang="el-GR" dirty="0" smtClean="0"/>
              <a:t> </a:t>
            </a:r>
          </a:p>
          <a:p>
            <a:pPr algn="just">
              <a:buNone/>
            </a:pPr>
            <a:r>
              <a:rPr lang="el-GR" dirty="0" smtClean="0"/>
              <a:t>	</a:t>
            </a:r>
            <a:r>
              <a:rPr lang="el-GR" sz="2000" b="1" dirty="0" smtClean="0"/>
              <a:t>(υποστηρικτικό υλικό)</a:t>
            </a:r>
            <a:endParaRPr lang="el-GR" sz="20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600" b="1" dirty="0" smtClean="0"/>
              <a:t>Αντί επιλόγου</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27</a:t>
            </a:fld>
            <a:endParaRPr lang="el-GR" dirty="0">
              <a:solidFill>
                <a:schemeClr val="tx1"/>
              </a:solidFill>
            </a:endParaRPr>
          </a:p>
        </p:txBody>
      </p:sp>
      <p:sp>
        <p:nvSpPr>
          <p:cNvPr id="3" name="2 - Θέση περιεχομένου"/>
          <p:cNvSpPr>
            <a:spLocks noGrp="1"/>
          </p:cNvSpPr>
          <p:nvPr>
            <p:ph sz="quarter" idx="1"/>
          </p:nvPr>
        </p:nvSpPr>
        <p:spPr>
          <a:xfrm>
            <a:off x="457200" y="1340768"/>
            <a:ext cx="8229600" cy="4785395"/>
          </a:xfrm>
        </p:spPr>
        <p:txBody>
          <a:bodyPr>
            <a:normAutofit fontScale="85000" lnSpcReduction="20000"/>
          </a:bodyPr>
          <a:lstStyle/>
          <a:p>
            <a:pPr algn="just">
              <a:lnSpc>
                <a:spcPct val="120000"/>
              </a:lnSpc>
              <a:buNone/>
            </a:pPr>
            <a:r>
              <a:rPr lang="el-GR" dirty="0" smtClean="0"/>
              <a:t>	</a:t>
            </a:r>
            <a:r>
              <a:rPr lang="el-GR" sz="2800" dirty="0" smtClean="0"/>
              <a:t>Η </a:t>
            </a:r>
            <a:r>
              <a:rPr lang="el-GR" sz="2800" dirty="0" smtClean="0"/>
              <a:t>αναγκαία μείωση και αναδιάταξη της διδακτέας ύλης προκειμένου να είναι αυτή προσπελάσιμη δεν υποδηλώνει ούτε απαξίωση φιλοσοφικών κλάδων ούτε «χαλαρή» αντιμετώπιση του μαθήματος. «</a:t>
            </a:r>
            <a:r>
              <a:rPr lang="el-GR" sz="2800" i="1" dirty="0" smtClean="0"/>
              <a:t>Τα φιλοσοφικά ερωτήματα προξενούν δέος, αμηχανία και εκνευρισμό πολλές φορές</a:t>
            </a:r>
            <a:r>
              <a:rPr lang="el-GR" sz="2800" dirty="0" smtClean="0"/>
              <a:t>». </a:t>
            </a:r>
          </a:p>
          <a:p>
            <a:pPr algn="just">
              <a:lnSpc>
                <a:spcPct val="120000"/>
              </a:lnSpc>
              <a:buNone/>
            </a:pPr>
            <a:r>
              <a:rPr lang="el-GR" sz="2800" dirty="0" smtClean="0"/>
              <a:t>	</a:t>
            </a:r>
            <a:r>
              <a:rPr lang="el-GR" sz="2800" dirty="0" smtClean="0"/>
              <a:t>Είναι </a:t>
            </a:r>
            <a:r>
              <a:rPr lang="el-GR" sz="2800" dirty="0" smtClean="0"/>
              <a:t>σημαντικό, λοιπόν, το δίωρο της Φιλοσοφίας στο Λύκειο να αποτελέσει δίωρο δημιουργικότητας και παιδαγωγικής ελευθερίας, χωρίς τα προβλήματα του παρελθόντος με βασικό στόχο την ενίσχυση του ανθρωπισμού και λογικής σκέψης πέρα από στερεότυπα και προκαταλήψεις δίνοντας την αναγκαία έμφαση στην πράξη.</a:t>
            </a:r>
            <a:endParaRPr lang="el-G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Aristotle_Altemps_Inv8575.jpg"/>
          <p:cNvPicPr>
            <a:picLocks noChangeAspect="1"/>
          </p:cNvPicPr>
          <p:nvPr/>
        </p:nvPicPr>
        <p:blipFill>
          <a:blip r:embed="rId2" cstate="print"/>
          <a:stretch>
            <a:fillRect/>
          </a:stretch>
        </p:blipFill>
        <p:spPr>
          <a:xfrm>
            <a:off x="467544" y="1988840"/>
            <a:ext cx="2454713" cy="3284984"/>
          </a:xfrm>
          <a:prstGeom prst="rect">
            <a:avLst/>
          </a:prstGeom>
        </p:spPr>
      </p:pic>
      <p:sp>
        <p:nvSpPr>
          <p:cNvPr id="2" name="1 - Τίτλος"/>
          <p:cNvSpPr>
            <a:spLocks noGrp="1"/>
          </p:cNvSpPr>
          <p:nvPr>
            <p:ph type="title"/>
          </p:nvPr>
        </p:nvSpPr>
        <p:spPr>
          <a:xfrm>
            <a:off x="3275856" y="2636912"/>
            <a:ext cx="5184576" cy="1800200"/>
          </a:xfrm>
          <a:noFill/>
        </p:spPr>
        <p:txBody>
          <a:bodyPr anchor="ctr">
            <a:normAutofit fontScale="90000"/>
          </a:bodyPr>
          <a:lstStyle/>
          <a:p>
            <a:pPr algn="ctr"/>
            <a:r>
              <a:rPr lang="el-GR" dirty="0" smtClean="0"/>
              <a:t/>
            </a:r>
            <a:br>
              <a:rPr lang="el-GR" dirty="0" smtClean="0"/>
            </a:br>
            <a:r>
              <a:rPr lang="el-GR" dirty="0" smtClean="0"/>
              <a:t>Πάντες </a:t>
            </a:r>
            <a:r>
              <a:rPr lang="el-GR" dirty="0" err="1" smtClean="0"/>
              <a:t>ἄνθρωποι</a:t>
            </a:r>
            <a:r>
              <a:rPr lang="el-GR" dirty="0" smtClean="0"/>
              <a:t> </a:t>
            </a:r>
            <a:r>
              <a:rPr lang="el-GR" dirty="0" err="1" smtClean="0"/>
              <a:t>τοῦ</a:t>
            </a:r>
            <a:r>
              <a:rPr lang="el-GR" dirty="0" smtClean="0"/>
              <a:t> </a:t>
            </a:r>
            <a:r>
              <a:rPr lang="el-GR" dirty="0" err="1" smtClean="0"/>
              <a:t>εἰδέναι</a:t>
            </a:r>
            <a:r>
              <a:rPr lang="el-GR" dirty="0" smtClean="0"/>
              <a:t> </a:t>
            </a:r>
            <a:r>
              <a:rPr lang="el-GR" dirty="0" err="1" smtClean="0"/>
              <a:t>ὀρέγονται</a:t>
            </a:r>
            <a:r>
              <a:rPr lang="el-GR" dirty="0" smtClean="0"/>
              <a:t> φύσει. </a:t>
            </a:r>
            <a:br>
              <a:rPr lang="el-GR" dirty="0" smtClean="0"/>
            </a:br>
            <a:r>
              <a:rPr lang="el-GR" sz="4000" dirty="0" smtClean="0"/>
              <a:t>(Αριστοτέλης)</a:t>
            </a:r>
            <a:r>
              <a:rPr lang="el-GR" dirty="0" smtClean="0"/>
              <a:t/>
            </a:r>
            <a:br>
              <a:rPr lang="el-GR" dirty="0" smtClean="0"/>
            </a:br>
            <a:endParaRPr lang="el-GR"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28</a:t>
            </a:fld>
            <a:endParaRPr lang="el-GR"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3600" b="1" dirty="0" smtClean="0"/>
              <a:t>Βασικές Παράμετροι-Περιορισμοί  για την εκπόνηση των οδηγιών</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3</a:t>
            </a:fld>
            <a:endParaRPr lang="el-GR" dirty="0">
              <a:solidFill>
                <a:schemeClr val="tx1"/>
              </a:solidFill>
            </a:endParaRPr>
          </a:p>
        </p:txBody>
      </p:sp>
      <p:sp>
        <p:nvSpPr>
          <p:cNvPr id="3" name="2 - Θέση περιεχομένου"/>
          <p:cNvSpPr>
            <a:spLocks noGrp="1"/>
          </p:cNvSpPr>
          <p:nvPr>
            <p:ph sz="quarter" idx="1"/>
          </p:nvPr>
        </p:nvSpPr>
        <p:spPr/>
        <p:txBody>
          <a:bodyPr anchor="ctr">
            <a:normAutofit fontScale="92500"/>
          </a:bodyPr>
          <a:lstStyle/>
          <a:p>
            <a:pPr algn="just"/>
            <a:r>
              <a:rPr lang="el-GR" sz="2800" dirty="0" smtClean="0"/>
              <a:t>Η αξιοποίηση του υπάρχοντος βιβλίου (</a:t>
            </a:r>
            <a:r>
              <a:rPr lang="el-GR" sz="2800" dirty="0" err="1" smtClean="0"/>
              <a:t>Βιρβιδάκη</a:t>
            </a:r>
            <a:r>
              <a:rPr lang="el-GR" sz="2800" dirty="0" smtClean="0"/>
              <a:t> κ.α.) το οποίο αναδεικνύει τα φιλοσοφικά ερωτήματα </a:t>
            </a:r>
            <a:r>
              <a:rPr lang="el-GR" sz="2800" b="1" dirty="0" smtClean="0"/>
              <a:t>θεματικά </a:t>
            </a:r>
            <a:r>
              <a:rPr lang="el-GR" sz="2800" dirty="0" smtClean="0"/>
              <a:t>και όχι ιστορικά.</a:t>
            </a:r>
          </a:p>
          <a:p>
            <a:pPr algn="just"/>
            <a:r>
              <a:rPr lang="el-GR" sz="2800" dirty="0" smtClean="0"/>
              <a:t>Το ισχύον Α.Π.Σ., αλλά και ο Νέος Οδηγός του Εκπαιδευτικού (2015) που εκπονήθηκε στο πλαίσιο του Α.Π.Σ. (2015) που προσωρινά έχει ανασταλεί, και αξιολογήθηκε θετικά από την ομάδα των αξιολογητών.</a:t>
            </a:r>
          </a:p>
          <a:p>
            <a:pPr algn="just"/>
            <a:r>
              <a:rPr lang="el-GR" sz="2800" dirty="0" smtClean="0"/>
              <a:t>Η </a:t>
            </a:r>
            <a:r>
              <a:rPr lang="el-GR" sz="2800" b="1" dirty="0" smtClean="0"/>
              <a:t>μετάβαση</a:t>
            </a:r>
            <a:r>
              <a:rPr lang="el-GR" sz="2800" dirty="0" smtClean="0"/>
              <a:t> από ένα παλαιό Α.Π.Σ. σε ένα νέο Α.Π.Σ. σύμφωνα με τις σχετικές οδηγίες του </a:t>
            </a:r>
            <a:r>
              <a:rPr lang="el-GR" sz="2800" dirty="0" err="1" smtClean="0"/>
              <a:t>Ι.Ε.Π</a:t>
            </a:r>
            <a:r>
              <a:rPr lang="el-GR" sz="2800" dirty="0" smtClean="0"/>
              <a:t>.</a:t>
            </a:r>
            <a:endParaRPr lang="el-G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600" b="1" dirty="0" smtClean="0"/>
              <a:t>Τι ίσχυε στο παρελθόν;</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4</a:t>
            </a:fld>
            <a:endParaRPr lang="el-GR" dirty="0">
              <a:solidFill>
                <a:schemeClr val="tx1"/>
              </a:solidFill>
            </a:endParaRPr>
          </a:p>
        </p:txBody>
      </p:sp>
      <p:sp>
        <p:nvSpPr>
          <p:cNvPr id="3" name="2 - Θέση περιεχομένου"/>
          <p:cNvSpPr>
            <a:spLocks noGrp="1"/>
          </p:cNvSpPr>
          <p:nvPr>
            <p:ph sz="quarter" idx="1"/>
          </p:nvPr>
        </p:nvSpPr>
        <p:spPr/>
        <p:txBody>
          <a:bodyPr anchor="ctr">
            <a:normAutofit lnSpcReduction="10000"/>
          </a:bodyPr>
          <a:lstStyle/>
          <a:p>
            <a:pPr algn="ctr">
              <a:buNone/>
            </a:pPr>
            <a:r>
              <a:rPr lang="el-GR" sz="2800" dirty="0" smtClean="0"/>
              <a:t>Μέχρι και το σχ. Έτος 2013-14 η διδακτέα ύλη οριζόταν ως εξής (στο πλαίσιο της Θεωρητικής Κατεύθυνσης:</a:t>
            </a:r>
          </a:p>
          <a:p>
            <a:pPr algn="just">
              <a:buNone/>
            </a:pPr>
            <a:r>
              <a:rPr lang="el-GR" sz="2800" dirty="0" smtClean="0"/>
              <a:t>	«</a:t>
            </a:r>
            <a:r>
              <a:rPr lang="el-GR" sz="2800" i="1" dirty="0" smtClean="0"/>
              <a:t>Ο διδάσκων επιλέγει (από κοινού με τους μαθητές, εφόσον το επιθυμεί) και διδάσκει </a:t>
            </a:r>
            <a:r>
              <a:rPr lang="el-GR" sz="2800" b="1" i="1" dirty="0" smtClean="0"/>
              <a:t>5 τουλάχιστον από τα κεφάλαια</a:t>
            </a:r>
            <a:r>
              <a:rPr lang="el-GR" sz="2800" i="1" dirty="0" smtClean="0"/>
              <a:t> του εγχειριδίου, φροντίζοντας να ενσωματώνει στην ύλη του ενότητες από άλλα κεφάλαια που τυχόν προϋποτίθενται για τη μελέτη των επιλεγμένων προς διδασκαλία κεφαλαίων.</a:t>
            </a:r>
            <a:r>
              <a:rPr lang="el-GR" sz="2800" dirty="0" smtClean="0"/>
              <a:t>»</a:t>
            </a:r>
          </a:p>
          <a:p>
            <a:pPr algn="ctr">
              <a:buNone/>
            </a:pPr>
            <a:r>
              <a:rPr lang="el-GR" sz="2800" b="1" dirty="0" smtClean="0">
                <a:cs typeface="Lucida Sans Unicode"/>
              </a:rPr>
              <a:t>⇨ 130 περίπου σελίδες</a:t>
            </a:r>
            <a:endParaRPr lang="el-GR"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fontScale="90000"/>
          </a:bodyPr>
          <a:lstStyle/>
          <a:p>
            <a:r>
              <a:rPr lang="el-GR" sz="3600" b="1" dirty="0" smtClean="0"/>
              <a:t>Διδακτέα Ύλη 2014-15, 2015-16 </a:t>
            </a:r>
            <a:br>
              <a:rPr lang="el-GR" sz="3600" b="1" dirty="0" smtClean="0"/>
            </a:br>
            <a:r>
              <a:rPr lang="el-GR" sz="3600" b="1" dirty="0" smtClean="0"/>
              <a:t>ως μάθημα Γ.Π. </a:t>
            </a:r>
            <a:endParaRPr lang="el-GR" sz="3600" b="1" dirty="0"/>
          </a:p>
        </p:txBody>
      </p:sp>
      <p:sp>
        <p:nvSpPr>
          <p:cNvPr id="5" name="4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5</a:t>
            </a:fld>
            <a:endParaRPr lang="el-GR" dirty="0">
              <a:solidFill>
                <a:schemeClr val="tx1"/>
              </a:solidFill>
            </a:endParaRPr>
          </a:p>
        </p:txBody>
      </p:sp>
      <p:sp>
        <p:nvSpPr>
          <p:cNvPr id="3" name="2 - Θέση περιεχομένου"/>
          <p:cNvSpPr>
            <a:spLocks noGrp="1"/>
          </p:cNvSpPr>
          <p:nvPr>
            <p:ph sz="quarter" idx="1"/>
          </p:nvPr>
        </p:nvSpPr>
        <p:spPr>
          <a:xfrm>
            <a:off x="179512" y="1340768"/>
            <a:ext cx="4316288" cy="5040560"/>
          </a:xfrm>
        </p:spPr>
        <p:txBody>
          <a:bodyPr anchor="ctr">
            <a:normAutofit fontScale="25000" lnSpcReduction="20000"/>
          </a:bodyPr>
          <a:lstStyle/>
          <a:p>
            <a:pPr algn="ctr">
              <a:lnSpc>
                <a:spcPct val="120000"/>
              </a:lnSpc>
              <a:buNone/>
            </a:pPr>
            <a:r>
              <a:rPr lang="el-GR" sz="4400" b="1" dirty="0" smtClean="0"/>
              <a:t>ΚΕΦΑΛΑΙΟ 1: Ξεκινώντας από την απορία </a:t>
            </a:r>
            <a:endParaRPr lang="el-GR" sz="4400" dirty="0" smtClean="0"/>
          </a:p>
          <a:p>
            <a:pPr algn="just">
              <a:lnSpc>
                <a:spcPct val="120000"/>
              </a:lnSpc>
            </a:pPr>
            <a:r>
              <a:rPr lang="el-GR" sz="4400" b="1" dirty="0" smtClean="0"/>
              <a:t>Ενότητα πρώτη:</a:t>
            </a:r>
            <a:r>
              <a:rPr lang="el-GR" sz="4400" dirty="0" smtClean="0"/>
              <a:t> Η ιδιαιτερότητα της φιλοσοφικής σκέψης </a:t>
            </a:r>
          </a:p>
          <a:p>
            <a:pPr algn="just">
              <a:lnSpc>
                <a:spcPct val="120000"/>
              </a:lnSpc>
            </a:pPr>
            <a:r>
              <a:rPr lang="el-GR" sz="4400" b="1" dirty="0" smtClean="0"/>
              <a:t>Ενότητα δεύτερη:</a:t>
            </a:r>
            <a:r>
              <a:rPr lang="el-GR" sz="4400" dirty="0" smtClean="0"/>
              <a:t> Βασικοί στόχοι της φιλοσοφικής δραστηριότητας </a:t>
            </a:r>
          </a:p>
          <a:p>
            <a:pPr algn="just">
              <a:lnSpc>
                <a:spcPct val="120000"/>
              </a:lnSpc>
            </a:pPr>
            <a:r>
              <a:rPr lang="el-GR" sz="4400" b="1" dirty="0" smtClean="0"/>
              <a:t>Ενότητα τρίτη:</a:t>
            </a:r>
            <a:r>
              <a:rPr lang="el-GR" sz="4400" dirty="0" smtClean="0"/>
              <a:t> Κλάδοι της Φιλοσοφίας και επιστήμες </a:t>
            </a:r>
          </a:p>
          <a:p>
            <a:pPr algn="just">
              <a:lnSpc>
                <a:spcPct val="120000"/>
              </a:lnSpc>
            </a:pPr>
            <a:r>
              <a:rPr lang="el-GR" sz="4400" b="1" dirty="0" smtClean="0"/>
              <a:t>Ενότητα τέταρτη:</a:t>
            </a:r>
            <a:r>
              <a:rPr lang="el-GR" sz="4400" dirty="0" smtClean="0"/>
              <a:t> Φιλοσοφία και κοινωνία: 2. Η χρησιμότητα της Φιλοσοφίας </a:t>
            </a:r>
          </a:p>
          <a:p>
            <a:pPr algn="just">
              <a:lnSpc>
                <a:spcPct val="120000"/>
              </a:lnSpc>
            </a:pPr>
            <a:r>
              <a:rPr lang="el-GR" sz="4400" b="1" dirty="0" smtClean="0"/>
              <a:t>Ενότητα πέμπτη:</a:t>
            </a:r>
            <a:r>
              <a:rPr lang="el-GR" sz="4400" dirty="0" smtClean="0"/>
              <a:t> Φιλοσοφία και ιστορία </a:t>
            </a:r>
          </a:p>
          <a:p>
            <a:pPr algn="ctr">
              <a:lnSpc>
                <a:spcPct val="120000"/>
              </a:lnSpc>
              <a:buNone/>
            </a:pPr>
            <a:r>
              <a:rPr lang="el-GR" sz="4400" b="1" dirty="0" smtClean="0"/>
              <a:t>ΚΕΦΑΛΑΙΟ 2: Κατανοώντας τα πράγματα </a:t>
            </a:r>
            <a:endParaRPr lang="el-GR" sz="4400" dirty="0" smtClean="0"/>
          </a:p>
          <a:p>
            <a:pPr algn="just">
              <a:lnSpc>
                <a:spcPct val="120000"/>
              </a:lnSpc>
            </a:pPr>
            <a:r>
              <a:rPr lang="el-GR" sz="4400" b="1" dirty="0" smtClean="0"/>
              <a:t>Ενότητα δεύτερη:</a:t>
            </a:r>
            <a:r>
              <a:rPr lang="el-GR" sz="4400" dirty="0" smtClean="0"/>
              <a:t> Λέξεις, νόημα και καθολικές έννοιες </a:t>
            </a:r>
          </a:p>
          <a:p>
            <a:pPr algn="just">
              <a:lnSpc>
                <a:spcPct val="120000"/>
              </a:lnSpc>
            </a:pPr>
            <a:r>
              <a:rPr lang="el-GR" sz="4400" b="1" dirty="0" smtClean="0"/>
              <a:t>Ενότητα τέταρτη:</a:t>
            </a:r>
            <a:r>
              <a:rPr lang="el-GR" sz="4400" dirty="0" smtClean="0"/>
              <a:t> Λογική και Φιλοσοφία: 1. Λόγος και Λογική </a:t>
            </a:r>
          </a:p>
          <a:p>
            <a:pPr algn="just">
              <a:lnSpc>
                <a:spcPct val="120000"/>
              </a:lnSpc>
            </a:pPr>
            <a:r>
              <a:rPr lang="el-GR" sz="4400" b="1" dirty="0" smtClean="0"/>
              <a:t>Ενότητα πέμπτη: Αριστοτελική λογική </a:t>
            </a:r>
            <a:endParaRPr lang="el-GR" sz="4400" dirty="0" smtClean="0"/>
          </a:p>
          <a:p>
            <a:pPr algn="ctr">
              <a:lnSpc>
                <a:spcPct val="120000"/>
              </a:lnSpc>
              <a:buNone/>
            </a:pPr>
            <a:r>
              <a:rPr lang="el-GR" sz="4400" b="1" dirty="0" smtClean="0"/>
              <a:t>ΚΕΦΑΛΑΙΟ 3: Αναζητώντας τη γνώση </a:t>
            </a:r>
            <a:endParaRPr lang="el-GR" sz="4400" dirty="0" smtClean="0"/>
          </a:p>
          <a:p>
            <a:pPr algn="just">
              <a:lnSpc>
                <a:spcPct val="120000"/>
              </a:lnSpc>
            </a:pPr>
            <a:r>
              <a:rPr lang="el-GR" sz="4400" b="1" dirty="0" smtClean="0"/>
              <a:t>Ενότητα πρώτη:</a:t>
            </a:r>
            <a:r>
              <a:rPr lang="el-GR" sz="4400" dirty="0" smtClean="0"/>
              <a:t> Το ερώτημα για τη δυνατότητα της γνώσης: 1. Η σκεπτικιστική πρόκληση – Διαφορετικά είδη σκεπτικισμού: α. Αμφισβήτηση της δυνατότητας γνώσης και επιδίωξη της αταραξίας (αρχαίος σκεπτικισμός), β. Νεότερες μορφές σκεπτικισμού (</a:t>
            </a:r>
            <a:r>
              <a:rPr lang="el-GR" sz="4400" b="1" dirty="0" smtClean="0"/>
              <a:t>μόνο </a:t>
            </a:r>
            <a:r>
              <a:rPr lang="el-GR" sz="4400" dirty="0" smtClean="0"/>
              <a:t>η υποενότητα 1: Ακραία μεθοδολογική αμφιβολία: Υπάρχει κάτι για το οποίο δεν μπορώ να αμφιβάλλω;) </a:t>
            </a:r>
          </a:p>
          <a:p>
            <a:pPr algn="just">
              <a:lnSpc>
                <a:spcPct val="120000"/>
              </a:lnSpc>
            </a:pPr>
            <a:r>
              <a:rPr lang="el-GR" sz="4400" b="1" dirty="0" smtClean="0"/>
              <a:t>Ενότητα τρίτη: </a:t>
            </a:r>
            <a:r>
              <a:rPr lang="el-GR" sz="4400" dirty="0" smtClean="0"/>
              <a:t>Θεωρίες για την πηγή της γνώσης </a:t>
            </a:r>
          </a:p>
          <a:p>
            <a:pPr algn="ctr">
              <a:buNone/>
            </a:pPr>
            <a:endParaRPr lang="el-GR" dirty="0" smtClean="0"/>
          </a:p>
          <a:p>
            <a:endParaRPr lang="el-GR" dirty="0"/>
          </a:p>
        </p:txBody>
      </p:sp>
      <p:sp>
        <p:nvSpPr>
          <p:cNvPr id="4" name="3 - Θέση περιεχομένου"/>
          <p:cNvSpPr>
            <a:spLocks noGrp="1"/>
          </p:cNvSpPr>
          <p:nvPr>
            <p:ph sz="quarter" idx="2"/>
          </p:nvPr>
        </p:nvSpPr>
        <p:spPr>
          <a:xfrm>
            <a:off x="4499992" y="1124744"/>
            <a:ext cx="4186808" cy="5256584"/>
          </a:xfrm>
        </p:spPr>
        <p:txBody>
          <a:bodyPr anchor="ctr">
            <a:noAutofit/>
          </a:bodyPr>
          <a:lstStyle/>
          <a:p>
            <a:pPr algn="ctr">
              <a:buNone/>
            </a:pPr>
            <a:r>
              <a:rPr lang="el-GR" sz="1100" b="1" dirty="0" smtClean="0"/>
              <a:t>ΚΕΦΑΛΑΙΟ 5: Ανακαλύπτοντας το νου </a:t>
            </a:r>
            <a:endParaRPr lang="el-GR" sz="1100" dirty="0" smtClean="0"/>
          </a:p>
          <a:p>
            <a:pPr algn="just"/>
            <a:r>
              <a:rPr lang="el-GR" sz="1100" b="1" dirty="0" smtClean="0"/>
              <a:t>Ενότητα πρώτη:</a:t>
            </a:r>
            <a:r>
              <a:rPr lang="el-GR" sz="1100" dirty="0" smtClean="0"/>
              <a:t> Εισαγωγή στη Μεταφυσική  </a:t>
            </a:r>
          </a:p>
          <a:p>
            <a:pPr algn="just"/>
            <a:r>
              <a:rPr lang="el-GR" sz="1100" b="1" dirty="0" smtClean="0"/>
              <a:t>Ενότητα δεύτερη:</a:t>
            </a:r>
            <a:r>
              <a:rPr lang="el-GR" sz="1100" dirty="0" smtClean="0"/>
              <a:t> Νους και σώμα – </a:t>
            </a:r>
            <a:r>
              <a:rPr lang="el-GR" sz="1100" dirty="0" err="1" smtClean="0"/>
              <a:t>δυϊστικές</a:t>
            </a:r>
            <a:r>
              <a:rPr lang="el-GR" sz="1100" dirty="0" smtClean="0"/>
              <a:t> θεωρίες  </a:t>
            </a:r>
          </a:p>
          <a:p>
            <a:pPr algn="just"/>
            <a:r>
              <a:rPr lang="el-GR" sz="1100" b="1" dirty="0" smtClean="0"/>
              <a:t>Ενότητα τρίτη:</a:t>
            </a:r>
            <a:r>
              <a:rPr lang="el-GR" sz="1100" dirty="0" smtClean="0"/>
              <a:t> Νους και σώμα – μονιστικές θεωρίες</a:t>
            </a:r>
            <a:endParaRPr lang="el-GR" sz="1100" b="1" dirty="0" smtClean="0"/>
          </a:p>
          <a:p>
            <a:pPr algn="ctr">
              <a:buNone/>
            </a:pPr>
            <a:r>
              <a:rPr lang="el-GR" sz="1100" b="1" dirty="0" smtClean="0"/>
              <a:t>ΚΕΦΑΛΑΙΟ 6: Αξιολογώντας την πράξη </a:t>
            </a:r>
            <a:endParaRPr lang="el-GR" sz="1100" dirty="0" smtClean="0"/>
          </a:p>
          <a:p>
            <a:r>
              <a:rPr lang="el-GR" sz="1100" b="1" dirty="0" smtClean="0"/>
              <a:t>Ενότητα πρώτη:</a:t>
            </a:r>
            <a:r>
              <a:rPr lang="el-GR" sz="1100" dirty="0" smtClean="0"/>
              <a:t> Αναζήτηση κριτηρίου ηθικής ορθότητας </a:t>
            </a:r>
          </a:p>
          <a:p>
            <a:r>
              <a:rPr lang="el-GR" sz="1100" b="1" dirty="0" smtClean="0"/>
              <a:t>Ενότητα δεύτερη:</a:t>
            </a:r>
            <a:r>
              <a:rPr lang="el-GR" sz="1100" dirty="0" smtClean="0"/>
              <a:t> Απορίες και ενστάσεις για τη δυνατότητα ηθικής σκέψης και πράξης </a:t>
            </a:r>
          </a:p>
          <a:p>
            <a:r>
              <a:rPr lang="el-GR" sz="1100" b="1" dirty="0" smtClean="0"/>
              <a:t>Ενότητα τρίτη:</a:t>
            </a:r>
            <a:r>
              <a:rPr lang="el-GR" sz="1100" dirty="0" smtClean="0"/>
              <a:t> Η δικαιολόγηση της ηθικής στάσης ζωής  </a:t>
            </a:r>
          </a:p>
          <a:p>
            <a:r>
              <a:rPr lang="el-GR" sz="1100" b="1" dirty="0" smtClean="0"/>
              <a:t>Ενότητα τέταρτη:</a:t>
            </a:r>
            <a:r>
              <a:rPr lang="el-GR" sz="1100" dirty="0" smtClean="0"/>
              <a:t> Πρακτικές εφαρμογές του ηθικού προβληματισμού </a:t>
            </a:r>
          </a:p>
          <a:p>
            <a:pPr algn="ctr">
              <a:buNone/>
            </a:pPr>
            <a:r>
              <a:rPr lang="el-GR" sz="1100" b="1" dirty="0" smtClean="0"/>
              <a:t>ΚΕΦΑΛΑΙΟ 7: Ορίζοντας το δίκαιο </a:t>
            </a:r>
            <a:endParaRPr lang="el-GR" sz="1100" dirty="0" smtClean="0"/>
          </a:p>
          <a:p>
            <a:r>
              <a:rPr lang="el-GR" sz="1100" b="1" dirty="0" smtClean="0"/>
              <a:t>Ενότητα πρώτη:</a:t>
            </a:r>
            <a:r>
              <a:rPr lang="el-GR" sz="1100" dirty="0" smtClean="0"/>
              <a:t> Μορφές πολιτικής οργάνωσης των ανθρώπινων κοινωνιών </a:t>
            </a:r>
          </a:p>
          <a:p>
            <a:r>
              <a:rPr lang="el-GR" sz="1100" b="1" dirty="0" smtClean="0"/>
              <a:t>Ενότητα δεύτερη: </a:t>
            </a:r>
            <a:r>
              <a:rPr lang="el-GR" sz="1100" dirty="0" smtClean="0"/>
              <a:t>Κοινωνικό συμβόλαιο και δημοκρατικές πολιτείες </a:t>
            </a:r>
          </a:p>
          <a:p>
            <a:pPr algn="ctr">
              <a:buNone/>
            </a:pPr>
            <a:r>
              <a:rPr lang="el-GR" sz="1100" b="1" dirty="0" smtClean="0"/>
              <a:t>ΚΕΦΑΛΑΙΟ 8: Θαυμάζοντας το ωραίο </a:t>
            </a:r>
            <a:endParaRPr lang="el-GR" sz="1100" dirty="0" smtClean="0"/>
          </a:p>
          <a:p>
            <a:r>
              <a:rPr lang="el-GR" sz="1100" b="1" dirty="0" smtClean="0"/>
              <a:t>Ενότητα πρώτη</a:t>
            </a:r>
            <a:r>
              <a:rPr lang="el-GR" sz="1100" dirty="0" smtClean="0"/>
              <a:t>: Φύση, τέχνη και αισθητική εμπειρία </a:t>
            </a:r>
          </a:p>
          <a:p>
            <a:r>
              <a:rPr lang="el-GR" sz="1100" b="1" dirty="0" smtClean="0"/>
              <a:t>Ενότητα δεύτερη:</a:t>
            </a:r>
            <a:r>
              <a:rPr lang="el-GR" sz="1100" dirty="0" smtClean="0"/>
              <a:t> Βασικές αντιλήψεις για την τέχνη </a:t>
            </a:r>
          </a:p>
          <a:p>
            <a:pPr algn="ctr">
              <a:buNone/>
            </a:pPr>
            <a:r>
              <a:rPr lang="el-GR" sz="1100" b="1" dirty="0" smtClean="0">
                <a:solidFill>
                  <a:srgbClr val="FF0000"/>
                </a:solidFill>
              </a:rPr>
              <a:t>ΚΕΦΑΛΑΙΟ 9: Μιλώντας για τον πολιτισμό </a:t>
            </a:r>
            <a:endParaRPr lang="el-GR" sz="1100" dirty="0" smtClean="0">
              <a:solidFill>
                <a:srgbClr val="FF0000"/>
              </a:solidFill>
            </a:endParaRPr>
          </a:p>
          <a:p>
            <a:r>
              <a:rPr lang="el-GR" sz="1100" b="1" dirty="0" smtClean="0">
                <a:solidFill>
                  <a:srgbClr val="FF0000"/>
                </a:solidFill>
              </a:rPr>
              <a:t>Ενότητα πρώτη:</a:t>
            </a:r>
            <a:r>
              <a:rPr lang="el-GR" sz="1100" dirty="0" smtClean="0">
                <a:solidFill>
                  <a:srgbClr val="FF0000"/>
                </a:solidFill>
              </a:rPr>
              <a:t> Άνθρωπος και πολιτισμός  </a:t>
            </a:r>
          </a:p>
          <a:p>
            <a:r>
              <a:rPr lang="el-GR" sz="1100" b="1" dirty="0" smtClean="0">
                <a:solidFill>
                  <a:srgbClr val="FF0000"/>
                </a:solidFill>
              </a:rPr>
              <a:t>Ενότητα δεύτερη:</a:t>
            </a:r>
            <a:r>
              <a:rPr lang="el-GR" sz="1100" dirty="0" smtClean="0">
                <a:solidFill>
                  <a:srgbClr val="FF0000"/>
                </a:solidFill>
              </a:rPr>
              <a:t> Πολιτισμός και αξίες </a:t>
            </a:r>
          </a:p>
          <a:p>
            <a:r>
              <a:rPr lang="el-GR" sz="1100" b="1" dirty="0" smtClean="0">
                <a:solidFill>
                  <a:srgbClr val="FF0000"/>
                </a:solidFill>
              </a:rPr>
              <a:t>Ενότητα τέταρτη:</a:t>
            </a:r>
            <a:r>
              <a:rPr lang="el-GR" sz="1100" dirty="0" smtClean="0">
                <a:solidFill>
                  <a:srgbClr val="FF0000"/>
                </a:solidFill>
              </a:rPr>
              <a:t> Άνθρωπος και φυσικό περιβάλλον </a:t>
            </a:r>
          </a:p>
          <a:p>
            <a:pPr algn="ctr">
              <a:buNone/>
            </a:pPr>
            <a:r>
              <a:rPr lang="el-GR" sz="1100" dirty="0" smtClean="0">
                <a:solidFill>
                  <a:srgbClr val="FF0000"/>
                </a:solidFill>
              </a:rPr>
              <a:t>Οι ενότητες από το κεφάλαιο 9 μόνο για το 2014-15</a:t>
            </a:r>
            <a:endParaRPr lang="el-GR" sz="11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chor="ctr">
            <a:normAutofit/>
          </a:bodyPr>
          <a:lstStyle/>
          <a:p>
            <a:pPr algn="ctr"/>
            <a:r>
              <a:rPr lang="el-GR" sz="3600" b="1" dirty="0" smtClean="0"/>
              <a:t>Βασική επισήμανση</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6</a:t>
            </a:fld>
            <a:endParaRPr lang="el-GR" dirty="0">
              <a:solidFill>
                <a:schemeClr val="tx1"/>
              </a:solidFill>
            </a:endParaRPr>
          </a:p>
        </p:txBody>
      </p:sp>
      <p:sp>
        <p:nvSpPr>
          <p:cNvPr id="3" name="2 - Θέση περιεχομένου"/>
          <p:cNvSpPr>
            <a:spLocks noGrp="1"/>
          </p:cNvSpPr>
          <p:nvPr>
            <p:ph sz="quarter" idx="1"/>
          </p:nvPr>
        </p:nvSpPr>
        <p:spPr>
          <a:xfrm>
            <a:off x="251520" y="1340768"/>
            <a:ext cx="8712968" cy="4248472"/>
          </a:xfrm>
          <a:solidFill>
            <a:schemeClr val="bg2"/>
          </a:solidFill>
          <a:ln>
            <a:solidFill>
              <a:srgbClr val="C00000"/>
            </a:solidFill>
          </a:ln>
        </p:spPr>
        <p:txBody>
          <a:bodyPr anchor="t">
            <a:normAutofit fontScale="92500" lnSpcReduction="10000"/>
          </a:bodyPr>
          <a:lstStyle/>
          <a:p>
            <a:pPr algn="just">
              <a:lnSpc>
                <a:spcPct val="120000"/>
              </a:lnSpc>
              <a:spcBef>
                <a:spcPts val="0"/>
              </a:spcBef>
              <a:buNone/>
            </a:pPr>
            <a:r>
              <a:rPr lang="el-GR" b="1" dirty="0" smtClean="0"/>
              <a:t>	Η καθημερινή διδακτική πράξη επιβεβαίωσε ότι η έκταση της παραπάνω διδακτέας ύλης όλα τα προηγούμενα χρόνια δεν ήταν </a:t>
            </a:r>
            <a:r>
              <a:rPr lang="el-GR" b="1" dirty="0" err="1" smtClean="0"/>
              <a:t>διαχειρίσιμη</a:t>
            </a:r>
            <a:r>
              <a:rPr lang="el-GR" b="1" dirty="0" smtClean="0"/>
              <a:t> και λειτούργησε ως τροχοπέδη για το μάθημα.</a:t>
            </a:r>
          </a:p>
          <a:p>
            <a:pPr algn="just">
              <a:lnSpc>
                <a:spcPct val="120000"/>
              </a:lnSpc>
              <a:spcBef>
                <a:spcPts val="0"/>
              </a:spcBef>
              <a:buNone/>
            </a:pPr>
            <a:r>
              <a:rPr lang="el-GR" b="1" dirty="0" smtClean="0"/>
              <a:t>	Ειδικότερα, κατά τη χρονιά 2014-15 που υπήρχε σε ισχύ μέχρι το τέλος του Α΄ Τετραμήνου ο θεσμός της Τράπεζας Θεμάτων, αποδείχθηκε </a:t>
            </a:r>
            <a:r>
              <a:rPr lang="en-US" sz="3000" b="1" dirty="0" smtClean="0"/>
              <a:t>de facto </a:t>
            </a:r>
            <a:r>
              <a:rPr lang="el-GR" b="1" dirty="0" smtClean="0"/>
              <a:t>ότι εκπαιδευτικοί και μαθητές ήταν σε συνεχή αγώνα δρόμου χωρίς το εκπαιδευτικό αποτέλεσμα να είναι το αναμενόμενο και επιθυμητό.</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pPr algn="ctr"/>
            <a:r>
              <a:rPr lang="el-GR" sz="3600" b="1" dirty="0" smtClean="0"/>
              <a:t>Ειδικότερες επισημάνσεις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7</a:t>
            </a:fld>
            <a:endParaRPr lang="el-GR" dirty="0">
              <a:solidFill>
                <a:schemeClr val="tx1"/>
              </a:solidFill>
            </a:endParaRPr>
          </a:p>
        </p:txBody>
      </p:sp>
      <p:sp>
        <p:nvSpPr>
          <p:cNvPr id="3" name="2 - Θέση περιεχομένου"/>
          <p:cNvSpPr>
            <a:spLocks noGrp="1"/>
          </p:cNvSpPr>
          <p:nvPr>
            <p:ph sz="quarter" idx="1"/>
          </p:nvPr>
        </p:nvSpPr>
        <p:spPr>
          <a:xfrm>
            <a:off x="457200" y="1340768"/>
            <a:ext cx="8229600" cy="5184576"/>
          </a:xfrm>
        </p:spPr>
        <p:txBody>
          <a:bodyPr anchor="t">
            <a:normAutofit fontScale="40000" lnSpcReduction="20000"/>
          </a:bodyPr>
          <a:lstStyle/>
          <a:p>
            <a:pPr algn="just">
              <a:lnSpc>
                <a:spcPct val="120000"/>
              </a:lnSpc>
              <a:spcBef>
                <a:spcPts val="0"/>
              </a:spcBef>
              <a:buNone/>
            </a:pPr>
            <a:r>
              <a:rPr lang="el-GR" sz="5000" dirty="0" smtClean="0"/>
              <a:t>Επίσης έχουν διαπιστωθεί τα εξής:</a:t>
            </a:r>
          </a:p>
          <a:p>
            <a:pPr algn="just">
              <a:lnSpc>
                <a:spcPct val="120000"/>
              </a:lnSpc>
            </a:pPr>
            <a:r>
              <a:rPr lang="el-GR" sz="5000" b="1" dirty="0" smtClean="0"/>
              <a:t>αλληλοεπικαλύψεις</a:t>
            </a:r>
            <a:r>
              <a:rPr lang="el-GR" sz="5000" dirty="0" smtClean="0"/>
              <a:t> σε μερικές περιπτώσεις μεταξύ των ενοτήτων του σχολικού βιβλίου π.χ. 1</a:t>
            </a:r>
            <a:r>
              <a:rPr lang="el-GR" sz="5000" baseline="30000" dirty="0" smtClean="0"/>
              <a:t>ο</a:t>
            </a:r>
            <a:r>
              <a:rPr lang="el-GR" sz="5000" dirty="0" smtClean="0"/>
              <a:t> κεφάλαιο</a:t>
            </a:r>
            <a:r>
              <a:rPr lang="en-US" sz="5000" dirty="0" smtClean="0"/>
              <a:t> </a:t>
            </a:r>
            <a:r>
              <a:rPr lang="el-GR" sz="5000" dirty="0" smtClean="0"/>
              <a:t>(συνεχής αναφορά της </a:t>
            </a:r>
            <a:r>
              <a:rPr lang="el-GR" sz="5000" dirty="0" err="1" smtClean="0"/>
              <a:t>στοχοθεσίας</a:t>
            </a:r>
            <a:r>
              <a:rPr lang="el-GR" sz="5000" dirty="0" smtClean="0"/>
              <a:t> της φιλοσοφίας)</a:t>
            </a:r>
          </a:p>
          <a:p>
            <a:pPr algn="just">
              <a:lnSpc>
                <a:spcPct val="120000"/>
              </a:lnSpc>
            </a:pPr>
            <a:r>
              <a:rPr lang="el-GR" sz="5000" b="1" dirty="0" smtClean="0"/>
              <a:t>περιληπτικές και συμπυκνωμένες αναφορές </a:t>
            </a:r>
            <a:r>
              <a:rPr lang="el-GR" sz="5000" dirty="0" smtClean="0"/>
              <a:t>για φιλοσοφικά ζητήματα που απαιτούν πιο αναλυτικές επεξηγηματικές αναφορές εκ μέρους των διδασκόντων όπως π.χ. η θεωρία των ιδεών του Πλάτωνα και οι αντιρρήσεις του Αριστοτέλη (2</a:t>
            </a:r>
            <a:r>
              <a:rPr lang="el-GR" sz="5000" baseline="30000" dirty="0" smtClean="0"/>
              <a:t>ο</a:t>
            </a:r>
            <a:r>
              <a:rPr lang="el-GR" sz="5000" dirty="0" smtClean="0"/>
              <a:t> κεφάλαιο, σελ. 36,37), οι μονιστικές θεωρίες του ιδεαλισμού και του υλισμού (5</a:t>
            </a:r>
            <a:r>
              <a:rPr lang="el-GR" sz="5000" baseline="30000" dirty="0" smtClean="0"/>
              <a:t>ο</a:t>
            </a:r>
            <a:r>
              <a:rPr lang="el-GR" sz="5000" dirty="0" smtClean="0"/>
              <a:t> κεφάλαιο, σελ. 124-127, 7 θεωρίες) κ.ά. </a:t>
            </a:r>
          </a:p>
          <a:p>
            <a:pPr algn="just">
              <a:lnSpc>
                <a:spcPct val="120000"/>
              </a:lnSpc>
            </a:pPr>
            <a:r>
              <a:rPr lang="el-GR" sz="5000" b="1" dirty="0" smtClean="0"/>
              <a:t>εξειδικευμένες αναφορές </a:t>
            </a:r>
            <a:r>
              <a:rPr lang="el-GR" sz="5000" dirty="0" smtClean="0"/>
              <a:t>ιδιαίτερα απαιτητικές (π.χ. θεωρίες για τη πηγή της γνώσης 3</a:t>
            </a:r>
            <a:r>
              <a:rPr lang="el-GR" sz="5000" baseline="30000" dirty="0" smtClean="0"/>
              <a:t>ο</a:t>
            </a:r>
            <a:r>
              <a:rPr lang="el-GR" sz="5000" dirty="0" smtClean="0"/>
              <a:t> κεφάλαιο) τόσο για τους εκπαιδευτικούς, που δεν έχουν όλοι κατ’ ανάγκην την απαιτούμενη φιλοσοφική προπαιδεία στη νεότερη ευρωπαϊκή φιλοσοφία για να τις διαχειριστούν, όσο και για τους μαθητές.</a:t>
            </a:r>
          </a:p>
          <a:p>
            <a:pPr algn="just">
              <a:lnSpc>
                <a:spcPct val="120000"/>
              </a:lnSpc>
            </a:pPr>
            <a:endParaRPr lang="el-GR" sz="2600"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chor="ctr">
            <a:normAutofit/>
          </a:bodyPr>
          <a:lstStyle/>
          <a:p>
            <a:r>
              <a:rPr lang="el-GR" sz="3600" b="1" dirty="0" smtClean="0"/>
              <a:t>Ο διπλός στόχος του </a:t>
            </a:r>
            <a:r>
              <a:rPr lang="el-GR" sz="3600" b="1" dirty="0" err="1" smtClean="0"/>
              <a:t>εξορθολογισμού</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8</a:t>
            </a:fld>
            <a:endParaRPr lang="el-GR" dirty="0">
              <a:solidFill>
                <a:schemeClr val="tx1"/>
              </a:solidFill>
            </a:endParaRPr>
          </a:p>
        </p:txBody>
      </p:sp>
      <p:sp>
        <p:nvSpPr>
          <p:cNvPr id="5" name="4 - Θέση περιεχομένου"/>
          <p:cNvSpPr>
            <a:spLocks noGrp="1"/>
          </p:cNvSpPr>
          <p:nvPr>
            <p:ph sz="quarter" idx="1"/>
          </p:nvPr>
        </p:nvSpPr>
        <p:spPr>
          <a:xfrm>
            <a:off x="467544" y="1447800"/>
            <a:ext cx="8219256" cy="4572000"/>
          </a:xfrm>
        </p:spPr>
        <p:txBody>
          <a:bodyPr>
            <a:normAutofit fontScale="85000" lnSpcReduction="10000"/>
          </a:bodyPr>
          <a:lstStyle/>
          <a:p>
            <a:pPr algn="just">
              <a:lnSpc>
                <a:spcPct val="110000"/>
              </a:lnSpc>
              <a:buNone/>
            </a:pPr>
            <a:r>
              <a:rPr lang="el-GR" sz="3300" dirty="0" smtClean="0"/>
              <a:t>	</a:t>
            </a:r>
            <a:r>
              <a:rPr lang="el-GR" sz="3100" dirty="0" smtClean="0">
                <a:solidFill>
                  <a:srgbClr val="C00000"/>
                </a:solidFill>
              </a:rPr>
              <a:t>α) </a:t>
            </a:r>
            <a:r>
              <a:rPr lang="el-GR" sz="3100" dirty="0" smtClean="0"/>
              <a:t>να δημιουργηθεί ένα πιο ελεύθερο και συνάμα δημιουργικό πλαίσιο ενασχόλησης με τη φιλοσοφία </a:t>
            </a:r>
            <a:r>
              <a:rPr lang="el-GR" sz="3100" b="1" dirty="0" smtClean="0"/>
              <a:t>μέσα στη σχολική τάξη</a:t>
            </a:r>
            <a:r>
              <a:rPr lang="el-GR" sz="3100" dirty="0" smtClean="0"/>
              <a:t>, όπου θα αξιοποιείται </a:t>
            </a:r>
            <a:r>
              <a:rPr lang="el-GR" sz="3100" b="1" dirty="0" smtClean="0"/>
              <a:t>το σχολικό βιβλίο ως υλικό αναφοράς</a:t>
            </a:r>
            <a:r>
              <a:rPr lang="el-GR" sz="3100" dirty="0" smtClean="0"/>
              <a:t> χωρίς να οδηγεί στη μηχανιστική απομνημόνευσή του,</a:t>
            </a:r>
          </a:p>
          <a:p>
            <a:pPr algn="just">
              <a:lnSpc>
                <a:spcPct val="110000"/>
              </a:lnSpc>
              <a:buNone/>
            </a:pPr>
            <a:r>
              <a:rPr lang="el-GR" sz="3100" dirty="0" smtClean="0">
                <a:solidFill>
                  <a:srgbClr val="C00000"/>
                </a:solidFill>
              </a:rPr>
              <a:t>	β) </a:t>
            </a:r>
            <a:r>
              <a:rPr lang="el-GR" sz="3100" dirty="0" smtClean="0"/>
              <a:t>να επικεντρωθεί η διδακτική πράξη περισσότερο στην αυτενέργεια των μαθητών αξιοποιώντας: 1. τον ζωντανό διάλογο στη σχολική αίθουσα με αφορμή π.χ. </a:t>
            </a:r>
            <a:r>
              <a:rPr lang="el-GR" sz="3100" b="1" dirty="0" smtClean="0"/>
              <a:t>προσιτά</a:t>
            </a:r>
            <a:r>
              <a:rPr lang="el-GR" sz="3100" dirty="0" smtClean="0"/>
              <a:t> φιλοσοφικά κείμενα, 2. τη συνεργατική ατμόσφαιρα στις ομαδικές εργασίες και 3. την προσωπική μελέτη. </a:t>
            </a:r>
          </a:p>
          <a:p>
            <a:pPr marL="514350" indent="-514350">
              <a:buFont typeface="+mj-lt"/>
              <a:buAutoNum type="arabicPeriod"/>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94122"/>
          </a:xfrm>
        </p:spPr>
        <p:txBody>
          <a:bodyPr anchor="ctr">
            <a:normAutofit/>
          </a:bodyPr>
          <a:lstStyle/>
          <a:p>
            <a:pPr algn="ctr"/>
            <a:r>
              <a:rPr lang="el-GR" sz="3600" b="1" dirty="0" smtClean="0"/>
              <a:t>Σκοποί του μαθήματος</a:t>
            </a:r>
            <a:endParaRPr lang="el-GR" sz="3600" b="1" dirty="0"/>
          </a:p>
        </p:txBody>
      </p:sp>
      <p:sp>
        <p:nvSpPr>
          <p:cNvPr id="4" name="3 - Θέση αριθμού διαφάνειας"/>
          <p:cNvSpPr>
            <a:spLocks noGrp="1"/>
          </p:cNvSpPr>
          <p:nvPr>
            <p:ph type="sldNum" sz="quarter" idx="12"/>
          </p:nvPr>
        </p:nvSpPr>
        <p:spPr/>
        <p:txBody>
          <a:bodyPr/>
          <a:lstStyle/>
          <a:p>
            <a:fld id="{441C1738-DCDA-48B1-8859-837F90235290}" type="slidenum">
              <a:rPr lang="el-GR" smtClean="0">
                <a:solidFill>
                  <a:schemeClr val="tx1"/>
                </a:solidFill>
              </a:rPr>
              <a:pPr/>
              <a:t>9</a:t>
            </a:fld>
            <a:endParaRPr lang="el-GR" dirty="0">
              <a:solidFill>
                <a:schemeClr val="tx1"/>
              </a:solidFill>
            </a:endParaRPr>
          </a:p>
        </p:txBody>
      </p:sp>
      <p:sp>
        <p:nvSpPr>
          <p:cNvPr id="3" name="2 - Θέση περιεχομένου"/>
          <p:cNvSpPr>
            <a:spLocks noGrp="1"/>
          </p:cNvSpPr>
          <p:nvPr>
            <p:ph sz="quarter" idx="1"/>
          </p:nvPr>
        </p:nvSpPr>
        <p:spPr>
          <a:xfrm>
            <a:off x="467544" y="1196752"/>
            <a:ext cx="8229600" cy="5472608"/>
          </a:xfrm>
        </p:spPr>
        <p:txBody>
          <a:bodyPr anchor="t">
            <a:normAutofit fontScale="55000" lnSpcReduction="20000"/>
          </a:bodyPr>
          <a:lstStyle/>
          <a:p>
            <a:pPr algn="just">
              <a:lnSpc>
                <a:spcPct val="120000"/>
              </a:lnSpc>
              <a:buFont typeface="Wingdings" pitchFamily="2" charset="2"/>
              <a:buChar char="Ø"/>
            </a:pPr>
            <a:r>
              <a:rPr lang="el-GR" sz="4400" dirty="0" smtClean="0"/>
              <a:t>Η αφομοίωση ενός βασικού σώματος φιλοσοφικών γνώσεων: η εισαγωγική γνώση για τη φιλοσοφία και τα κύρια προβλήματά της (</a:t>
            </a:r>
            <a:r>
              <a:rPr lang="el-GR" sz="4400" dirty="0" err="1" smtClean="0"/>
              <a:t>Σημ</a:t>
            </a:r>
            <a:r>
              <a:rPr lang="el-GR" sz="4400" dirty="0" smtClean="0"/>
              <a:t>: </a:t>
            </a:r>
            <a:r>
              <a:rPr lang="el-GR" sz="4400" u="sng" dirty="0" smtClean="0"/>
              <a:t>δεν μπορεί να γίνει διεξοδική αναφορά σε όλα</a:t>
            </a:r>
            <a:r>
              <a:rPr lang="el-GR" sz="4400" dirty="0" smtClean="0"/>
              <a:t>)</a:t>
            </a:r>
          </a:p>
          <a:p>
            <a:pPr algn="just">
              <a:lnSpc>
                <a:spcPct val="120000"/>
              </a:lnSpc>
              <a:buFont typeface="Wingdings" pitchFamily="2" charset="2"/>
              <a:buChar char="Ø"/>
            </a:pPr>
            <a:r>
              <a:rPr lang="el-GR" sz="4400" dirty="0" smtClean="0"/>
              <a:t>Ο μαθητής να περάσει από τη </a:t>
            </a:r>
            <a:r>
              <a:rPr lang="el-GR" sz="4400" i="1" dirty="0" smtClean="0"/>
              <a:t>«γνώση του ότι» </a:t>
            </a:r>
            <a:r>
              <a:rPr lang="el-GR" sz="4400" dirty="0" smtClean="0"/>
              <a:t>(τη γνώση φιλοσοφικών θεωριών και ιδεών) στη </a:t>
            </a:r>
            <a:r>
              <a:rPr lang="el-GR" sz="4400" i="1" dirty="0" smtClean="0"/>
              <a:t>«γνώση του πώς», </a:t>
            </a:r>
            <a:r>
              <a:rPr lang="el-GR" sz="4400" dirty="0" smtClean="0"/>
              <a:t>στην εμβάθυνση και στην εφαρμογή τους, καλλιεργώντας έτσι συνθετική, κριτική και, εν τέλει, προσωπική σκέψη.</a:t>
            </a:r>
          </a:p>
          <a:p>
            <a:pPr algn="just">
              <a:lnSpc>
                <a:spcPct val="120000"/>
              </a:lnSpc>
              <a:buFont typeface="Wingdings" pitchFamily="2" charset="2"/>
              <a:buChar char="Ø"/>
            </a:pPr>
            <a:r>
              <a:rPr lang="el-GR" sz="4400" dirty="0" smtClean="0"/>
              <a:t>Ο μαθητής να κατανοήσει την πρακτικότητα της φιλοσοφίας, τη χρησιμότητα που έχει στη ζωή και την καθημερινότητα του σύγχρονου ανθρώπου.</a:t>
            </a:r>
          </a:p>
          <a:p>
            <a:pPr algn="just">
              <a:lnSpc>
                <a:spcPct val="120000"/>
              </a:lnSpc>
              <a:buFont typeface="Wingdings" pitchFamily="2" charset="2"/>
              <a:buChar char="Ø"/>
            </a:pPr>
            <a:r>
              <a:rPr lang="el-GR" sz="4400" dirty="0" smtClean="0"/>
              <a:t>Ο μαθητής να αντιληφθεί τη διεπιστημονικότητα και την καθολικότητα φιλοσοφικών προβλημάτων.</a:t>
            </a:r>
          </a:p>
          <a:p>
            <a:pPr algn="just">
              <a:lnSpc>
                <a:spcPct val="120000"/>
              </a:lnSpc>
              <a:buNone/>
            </a:pPr>
            <a:r>
              <a:rPr lang="el-GR" sz="3000" dirty="0" smtClean="0"/>
              <a:t>	</a:t>
            </a:r>
          </a:p>
          <a:p>
            <a:pPr algn="just">
              <a:lnSpc>
                <a:spcPct val="120000"/>
              </a:lnSpc>
              <a:buNone/>
            </a:pPr>
            <a:endParaRPr lang="el-GR" sz="3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1070</TotalTime>
  <Words>1833</Words>
  <Application>Microsoft Office PowerPoint</Application>
  <PresentationFormat>Προβολή στην οθόνη (4:3)</PresentationFormat>
  <Paragraphs>209</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Δικαιοσύνη</vt:lpstr>
      <vt:lpstr>Αναδιάρθρωση και εξορθολογισμός διδακτέας ύλης </vt:lpstr>
      <vt:lpstr>ΟΜΑΔΑ ΕΡΓΑΣΙΑΣ</vt:lpstr>
      <vt:lpstr>Βασικές Παράμετροι-Περιορισμοί  για την εκπόνηση των οδηγιών</vt:lpstr>
      <vt:lpstr>Τι ίσχυε στο παρελθόν;</vt:lpstr>
      <vt:lpstr>Διδακτέα Ύλη 2014-15, 2015-16  ως μάθημα Γ.Π. </vt:lpstr>
      <vt:lpstr>Βασική επισήμανση</vt:lpstr>
      <vt:lpstr>Ειδικότερες επισημάνσεις</vt:lpstr>
      <vt:lpstr>Ο διπλός στόχος του εξορθολογισμού</vt:lpstr>
      <vt:lpstr>Σκοποί του μαθήματος</vt:lpstr>
      <vt:lpstr>Διαφάνεια 10</vt:lpstr>
      <vt:lpstr>Η έκταση της διδακτέας ύλης</vt:lpstr>
      <vt:lpstr>Πρώτη Θ.Ε.-Εισαγωγή: Τι είναι η Φιλοσοφία και σε τι χρησιμεύει; (± 7 δ.ώρ.)  </vt:lpstr>
      <vt:lpstr>Διδακτικές επισημάνσεις για την 1η Θ.Ε.</vt:lpstr>
      <vt:lpstr>Δεύτερη Θ.Ε.: Η μεθοδολογία της Φιλοσοφίας – Επιχειρήματα (± 4 δ.ώρ.)  </vt:lpstr>
      <vt:lpstr>Διδακτικές επισημάνσεις</vt:lpstr>
      <vt:lpstr>Τρίτη Θ.Ε.: Κατανοώντας την πραγματικότητα: οι απόψεις του Πλάτωνα και του Αριστοτέλη για την πηγή της γνώσης (± 8 δ.ώρ.) </vt:lpstr>
      <vt:lpstr>Διδακτικές επισημάνσεις</vt:lpstr>
      <vt:lpstr>Τέταρτη Θ.Ε.: Ηθική φιλοσοφία: πώς πρέπει να ζούμε; Αξίζει να είναι ηθικός κανείς σήμερα;  (± 14 δ. ώρ.)  </vt:lpstr>
      <vt:lpstr>Διδακτικές επισημάνσεις</vt:lpstr>
      <vt:lpstr>Πέμπτη Θ.Ε.: Πολιτική Φιλοσοφία: πώς πρέπει να οργανώσουμε τις κοινωνίες μας (± 9 δ. ώρ.)  </vt:lpstr>
      <vt:lpstr>Διδακτικές επισημάνσεις</vt:lpstr>
      <vt:lpstr>Έκτη Θ.Ε.: Αισθητική: Τι είναι ωραίο; Τι είναι τέχνη; (± 4 δ. ώρ.)  </vt:lpstr>
      <vt:lpstr>Μεθοδολογία</vt:lpstr>
      <vt:lpstr>Πορεία διδασκαλίας</vt:lpstr>
      <vt:lpstr>Τι περιλαμβάνουν οι οδηγίες διδασκαλίας;</vt:lpstr>
      <vt:lpstr>Διδακτικά σενάρια με χρήση ΤΠΕ – Υποστηρικτικό υλικό</vt:lpstr>
      <vt:lpstr>Αντί επιλόγου</vt:lpstr>
      <vt:lpstr> Πάντες ἄνθρωποι τοῦ εἰδέναι ὀρέγονται φύσει.  (Αριστοτέλης)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Εξορθολογισμός διδακτέας ύλης</dc:title>
  <dc:creator>ch</dc:creator>
  <cp:lastModifiedBy>user</cp:lastModifiedBy>
  <cp:revision>199</cp:revision>
  <dcterms:created xsi:type="dcterms:W3CDTF">2016-09-13T08:05:08Z</dcterms:created>
  <dcterms:modified xsi:type="dcterms:W3CDTF">2016-09-18T07:10:14Z</dcterms:modified>
</cp:coreProperties>
</file>